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sldIdLst>
    <p:sldId id="256" r:id="rId5"/>
    <p:sldId id="257" r:id="rId6"/>
    <p:sldId id="276" r:id="rId7"/>
    <p:sldId id="258" r:id="rId8"/>
    <p:sldId id="277" r:id="rId9"/>
    <p:sldId id="279" r:id="rId10"/>
    <p:sldId id="278" r:id="rId11"/>
    <p:sldId id="280" r:id="rId12"/>
    <p:sldId id="282" r:id="rId13"/>
    <p:sldId id="281" r:id="rId14"/>
    <p:sldId id="283" r:id="rId15"/>
    <p:sldId id="284" r:id="rId16"/>
    <p:sldId id="285" r:id="rId17"/>
    <p:sldId id="289" r:id="rId18"/>
    <p:sldId id="286" r:id="rId19"/>
    <p:sldId id="287" r:id="rId20"/>
    <p:sldId id="288" r:id="rId21"/>
    <p:sldId id="317" r:id="rId22"/>
    <p:sldId id="290" r:id="rId23"/>
    <p:sldId id="291" r:id="rId24"/>
    <p:sldId id="292" r:id="rId25"/>
    <p:sldId id="293" r:id="rId26"/>
    <p:sldId id="314" r:id="rId27"/>
    <p:sldId id="295" r:id="rId28"/>
    <p:sldId id="296" r:id="rId29"/>
    <p:sldId id="297" r:id="rId30"/>
    <p:sldId id="305" r:id="rId31"/>
    <p:sldId id="299" r:id="rId32"/>
    <p:sldId id="300" r:id="rId33"/>
    <p:sldId id="301" r:id="rId34"/>
    <p:sldId id="302" r:id="rId35"/>
    <p:sldId id="303" r:id="rId36"/>
    <p:sldId id="304" r:id="rId37"/>
    <p:sldId id="306" r:id="rId38"/>
    <p:sldId id="307" r:id="rId39"/>
    <p:sldId id="309" r:id="rId40"/>
    <p:sldId id="308" r:id="rId41"/>
    <p:sldId id="315" r:id="rId42"/>
    <p:sldId id="316" r:id="rId43"/>
    <p:sldId id="310" r:id="rId44"/>
    <p:sldId id="311" r:id="rId45"/>
    <p:sldId id="312" r:id="rId46"/>
    <p:sldId id="313" r:id="rId47"/>
    <p:sldId id="275" r:id="rId48"/>
    <p:sldId id="294" r:id="rId49"/>
    <p:sldId id="29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86988" autoAdjust="0"/>
  </p:normalViewPr>
  <p:slideViewPr>
    <p:cSldViewPr snapToGrid="0">
      <p:cViewPr varScale="1">
        <p:scale>
          <a:sx n="95" d="100"/>
          <a:sy n="95" d="100"/>
        </p:scale>
        <p:origin x="1152" y="78"/>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Risk of POV</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Risk score total</c:v>
                </c:pt>
              </c:strCache>
            </c:strRef>
          </c:tx>
          <c:spPr>
            <a:solidFill>
              <a:schemeClr val="accent1"/>
            </a:solidFill>
            <a:ln>
              <a:noFill/>
            </a:ln>
            <a:effectLst/>
          </c:spPr>
          <c:invertIfNegative val="0"/>
          <c:cat>
            <c:numRef>
              <c:f>Sheet1!$A$2:$A$6</c:f>
              <c:numCache>
                <c:formatCode>General</c:formatCode>
                <c:ptCount val="5"/>
                <c:pt idx="0">
                  <c:v>0</c:v>
                </c:pt>
                <c:pt idx="1">
                  <c:v>1</c:v>
                </c:pt>
                <c:pt idx="2">
                  <c:v>2</c:v>
                </c:pt>
                <c:pt idx="3">
                  <c:v>3</c:v>
                </c:pt>
                <c:pt idx="4">
                  <c:v>4</c:v>
                </c:pt>
              </c:numCache>
            </c:numRef>
          </c:cat>
          <c:val>
            <c:numRef>
              <c:f>Sheet1!$B$2:$B$6</c:f>
              <c:numCache>
                <c:formatCode>General</c:formatCode>
                <c:ptCount val="5"/>
                <c:pt idx="0">
                  <c:v>9</c:v>
                </c:pt>
                <c:pt idx="1">
                  <c:v>10</c:v>
                </c:pt>
                <c:pt idx="2">
                  <c:v>30</c:v>
                </c:pt>
                <c:pt idx="3">
                  <c:v>55</c:v>
                </c:pt>
                <c:pt idx="4">
                  <c:v>70</c:v>
                </c:pt>
              </c:numCache>
            </c:numRef>
          </c:val>
          <c:extLst>
            <c:ext xmlns:c16="http://schemas.microsoft.com/office/drawing/2014/chart" uri="{C3380CC4-5D6E-409C-BE32-E72D297353CC}">
              <c16:uniqueId val="{00000000-6C89-4658-8196-F427028EE96E}"/>
            </c:ext>
          </c:extLst>
        </c:ser>
        <c:ser>
          <c:idx val="1"/>
          <c:order val="1"/>
          <c:tx>
            <c:strRef>
              <c:f>Sheet1!$C$1</c:f>
              <c:strCache>
                <c:ptCount val="1"/>
                <c:pt idx="0">
                  <c:v>Column1</c:v>
                </c:pt>
              </c:strCache>
            </c:strRef>
          </c:tx>
          <c:spPr>
            <a:solidFill>
              <a:schemeClr val="accent2"/>
            </a:solidFill>
            <a:ln>
              <a:noFill/>
            </a:ln>
            <a:effectLst/>
          </c:spPr>
          <c:invertIfNegative val="0"/>
          <c:cat>
            <c:numRef>
              <c:f>Sheet1!$A$2:$A$6</c:f>
              <c:numCache>
                <c:formatCode>General</c:formatCode>
                <c:ptCount val="5"/>
                <c:pt idx="0">
                  <c:v>0</c:v>
                </c:pt>
                <c:pt idx="1">
                  <c:v>1</c:v>
                </c:pt>
                <c:pt idx="2">
                  <c:v>2</c:v>
                </c:pt>
                <c:pt idx="3">
                  <c:v>3</c:v>
                </c:pt>
                <c:pt idx="4">
                  <c:v>4</c:v>
                </c:pt>
              </c:numCache>
            </c:numRef>
          </c:cat>
          <c:val>
            <c:numRef>
              <c:f>Sheet1!$C$2:$C$6</c:f>
              <c:numCache>
                <c:formatCode>General</c:formatCode>
                <c:ptCount val="5"/>
              </c:numCache>
            </c:numRef>
          </c:val>
          <c:extLst>
            <c:ext xmlns:c16="http://schemas.microsoft.com/office/drawing/2014/chart" uri="{C3380CC4-5D6E-409C-BE32-E72D297353CC}">
              <c16:uniqueId val="{00000001-6C89-4658-8196-F427028EE96E}"/>
            </c:ext>
          </c:extLst>
        </c:ser>
        <c:ser>
          <c:idx val="2"/>
          <c:order val="2"/>
          <c:tx>
            <c:strRef>
              <c:f>Sheet1!$D$1</c:f>
              <c:strCache>
                <c:ptCount val="1"/>
                <c:pt idx="0">
                  <c:v>Series 3</c:v>
                </c:pt>
              </c:strCache>
            </c:strRef>
          </c:tx>
          <c:spPr>
            <a:solidFill>
              <a:schemeClr val="accent3"/>
            </a:solidFill>
            <a:ln>
              <a:noFill/>
            </a:ln>
            <a:effectLst/>
          </c:spPr>
          <c:invertIfNegative val="0"/>
          <c:cat>
            <c:numRef>
              <c:f>Sheet1!$A$2:$A$6</c:f>
              <c:numCache>
                <c:formatCode>General</c:formatCode>
                <c:ptCount val="5"/>
                <c:pt idx="0">
                  <c:v>0</c:v>
                </c:pt>
                <c:pt idx="1">
                  <c:v>1</c:v>
                </c:pt>
                <c:pt idx="2">
                  <c:v>2</c:v>
                </c:pt>
                <c:pt idx="3">
                  <c:v>3</c:v>
                </c:pt>
                <c:pt idx="4">
                  <c:v>4</c:v>
                </c:pt>
              </c:numCache>
            </c:numRef>
          </c:cat>
          <c:val>
            <c:numRef>
              <c:f>Sheet1!$D$2:$D$6</c:f>
              <c:numCache>
                <c:formatCode>General</c:formatCode>
                <c:ptCount val="5"/>
              </c:numCache>
            </c:numRef>
          </c:val>
          <c:extLst>
            <c:ext xmlns:c16="http://schemas.microsoft.com/office/drawing/2014/chart" uri="{C3380CC4-5D6E-409C-BE32-E72D297353CC}">
              <c16:uniqueId val="{00000002-6C89-4658-8196-F427028EE96E}"/>
            </c:ext>
          </c:extLst>
        </c:ser>
        <c:dLbls>
          <c:showLegendKey val="0"/>
          <c:showVal val="0"/>
          <c:showCatName val="0"/>
          <c:showSerName val="0"/>
          <c:showPercent val="0"/>
          <c:showBubbleSize val="0"/>
        </c:dLbls>
        <c:gapWidth val="219"/>
        <c:overlap val="-27"/>
        <c:axId val="78727503"/>
        <c:axId val="1436571408"/>
      </c:barChart>
      <c:catAx>
        <c:axId val="7872750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Risk Score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6571408"/>
        <c:crosses val="autoZero"/>
        <c:auto val="1"/>
        <c:lblAlgn val="ctr"/>
        <c:lblOffset val="100"/>
        <c:noMultiLvlLbl val="0"/>
      </c:catAx>
      <c:valAx>
        <c:axId val="1436571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Risk % of POV</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727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8/6/2023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dirty="0"/>
          </a:p>
        </p:txBody>
      </p:sp>
    </p:spTree>
    <p:extLst>
      <p:ext uri="{BB962C8B-B14F-4D97-AF65-F5344CB8AC3E}">
        <p14:creationId xmlns:p14="http://schemas.microsoft.com/office/powerpoint/2010/main" val="3411351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Alpha 2 agonists work at locus coeruleus so may explain their benefit in ED</a:t>
            </a:r>
          </a:p>
        </p:txBody>
      </p:sp>
      <p:sp>
        <p:nvSpPr>
          <p:cNvPr id="4" name="Slide Number Placeholder 3"/>
          <p:cNvSpPr>
            <a:spLocks noGrp="1"/>
          </p:cNvSpPr>
          <p:nvPr>
            <p:ph type="sldNum" sz="quarter" idx="5"/>
          </p:nvPr>
        </p:nvSpPr>
        <p:spPr/>
        <p:txBody>
          <a:bodyPr/>
          <a:lstStyle/>
          <a:p>
            <a:fld id="{F97DC217-DF71-1A49-B3EA-559F1F43B0FF}" type="slidenum">
              <a:rPr lang="en-US" smtClean="0"/>
              <a:t>14</a:t>
            </a:fld>
            <a:endParaRPr lang="en-US" dirty="0"/>
          </a:p>
        </p:txBody>
      </p:sp>
    </p:spTree>
    <p:extLst>
      <p:ext uri="{BB962C8B-B14F-4D97-AF65-F5344CB8AC3E}">
        <p14:creationId xmlns:p14="http://schemas.microsoft.com/office/powerpoint/2010/main" val="75408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Agitated delirium – agitated, </a:t>
            </a:r>
            <a:r>
              <a:rPr lang="en-US" dirty="0" err="1"/>
              <a:t>incolsolable</a:t>
            </a:r>
            <a:r>
              <a:rPr lang="en-US" dirty="0"/>
              <a:t>, </a:t>
            </a:r>
            <a:r>
              <a:rPr lang="en-US" dirty="0" err="1"/>
              <a:t>squiriming</a:t>
            </a:r>
            <a:r>
              <a:rPr lang="en-US" dirty="0"/>
              <a:t>, non purposeful movement, no eye contact</a:t>
            </a:r>
          </a:p>
          <a:p>
            <a:r>
              <a:rPr lang="en-US" dirty="0"/>
              <a:t>Hypoactive delirium - </a:t>
            </a:r>
          </a:p>
        </p:txBody>
      </p:sp>
      <p:sp>
        <p:nvSpPr>
          <p:cNvPr id="4" name="Slide Number Placeholder 3"/>
          <p:cNvSpPr>
            <a:spLocks noGrp="1"/>
          </p:cNvSpPr>
          <p:nvPr>
            <p:ph type="sldNum" sz="quarter" idx="5"/>
          </p:nvPr>
        </p:nvSpPr>
        <p:spPr/>
        <p:txBody>
          <a:bodyPr/>
          <a:lstStyle/>
          <a:p>
            <a:fld id="{F97DC217-DF71-1A49-B3EA-559F1F43B0FF}" type="slidenum">
              <a:rPr lang="en-US" smtClean="0"/>
              <a:t>15</a:t>
            </a:fld>
            <a:endParaRPr lang="en-US" dirty="0"/>
          </a:p>
        </p:txBody>
      </p:sp>
    </p:spTree>
    <p:extLst>
      <p:ext uri="{BB962C8B-B14F-4D97-AF65-F5344CB8AC3E}">
        <p14:creationId xmlns:p14="http://schemas.microsoft.com/office/powerpoint/2010/main" val="2797611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PAED has become the accepted standard for measuring likelihood of ED.  A score of &gt;=12 has a higher specificity and sensitivity than &gt;= 10.  Bajwa et al in 2010 compared several rating scales and found this to be the most useful.  A score of &lt; 10 rules out the diagnosis of ED</a:t>
            </a:r>
          </a:p>
        </p:txBody>
      </p:sp>
      <p:sp>
        <p:nvSpPr>
          <p:cNvPr id="4" name="Slide Number Placeholder 3"/>
          <p:cNvSpPr>
            <a:spLocks noGrp="1"/>
          </p:cNvSpPr>
          <p:nvPr>
            <p:ph type="sldNum" sz="quarter" idx="5"/>
          </p:nvPr>
        </p:nvSpPr>
        <p:spPr/>
        <p:txBody>
          <a:bodyPr/>
          <a:lstStyle/>
          <a:p>
            <a:fld id="{F97DC217-DF71-1A49-B3EA-559F1F43B0FF}" type="slidenum">
              <a:rPr lang="en-US" smtClean="0"/>
              <a:t>16</a:t>
            </a:fld>
            <a:endParaRPr lang="en-US" dirty="0"/>
          </a:p>
        </p:txBody>
      </p:sp>
    </p:spTree>
    <p:extLst>
      <p:ext uri="{BB962C8B-B14F-4D97-AF65-F5344CB8AC3E}">
        <p14:creationId xmlns:p14="http://schemas.microsoft.com/office/powerpoint/2010/main" val="251944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avoiding volatile anesthetics creates problems of its own</a:t>
            </a:r>
          </a:p>
        </p:txBody>
      </p:sp>
      <p:sp>
        <p:nvSpPr>
          <p:cNvPr id="4" name="Slide Number Placeholder 3"/>
          <p:cNvSpPr>
            <a:spLocks noGrp="1"/>
          </p:cNvSpPr>
          <p:nvPr>
            <p:ph type="sldNum" sz="quarter" idx="5"/>
          </p:nvPr>
        </p:nvSpPr>
        <p:spPr/>
        <p:txBody>
          <a:bodyPr/>
          <a:lstStyle/>
          <a:p>
            <a:fld id="{F97DC217-DF71-1A49-B3EA-559F1F43B0FF}" type="slidenum">
              <a:rPr lang="en-US" smtClean="0"/>
              <a:t>17</a:t>
            </a:fld>
            <a:endParaRPr lang="en-US" dirty="0"/>
          </a:p>
        </p:txBody>
      </p:sp>
    </p:spTree>
    <p:extLst>
      <p:ext uri="{BB962C8B-B14F-4D97-AF65-F5344CB8AC3E}">
        <p14:creationId xmlns:p14="http://schemas.microsoft.com/office/powerpoint/2010/main" val="1139824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Propofol – a dose of 1mg/kg at end of case or 3mg/kg over 3 min was shown to attenuate ED in pain-free surgery or cases where pain control also given</a:t>
            </a:r>
          </a:p>
          <a:p>
            <a:r>
              <a:rPr lang="en-US" dirty="0"/>
              <a:t>Midazolam – inconsistent results in trials, some show benefit others don’t.  Preop doesn’t help.  </a:t>
            </a:r>
          </a:p>
          <a:p>
            <a:r>
              <a:rPr lang="en-US" dirty="0"/>
              <a:t>Fentanyl 0.5-1mcg/kg showed in Cochrane analysis to decrease ED with a RR of 0.37</a:t>
            </a:r>
          </a:p>
          <a:p>
            <a:r>
              <a:rPr lang="en-US" dirty="0"/>
              <a:t>Dexmedetomidine is effective but prolongs PACU stays.  A </a:t>
            </a:r>
            <a:r>
              <a:rPr lang="en-US" dirty="0" err="1"/>
              <a:t>metaanalysis</a:t>
            </a:r>
            <a:r>
              <a:rPr lang="en-US" dirty="0"/>
              <a:t> of dexmedetomidine vs other preventative agents in eye surgery showed </a:t>
            </a:r>
            <a:r>
              <a:rPr lang="en-US" dirty="0" err="1"/>
              <a:t>dex</a:t>
            </a:r>
            <a:r>
              <a:rPr lang="en-US" dirty="0"/>
              <a:t> is superior at preventing ED in those cases (Tan et al 2019)</a:t>
            </a:r>
          </a:p>
          <a:p>
            <a:r>
              <a:rPr lang="en-US" dirty="0"/>
              <a:t>Gabapentin in 1 study decreased incidence and severity of ED by 20%</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19</a:t>
            </a:fld>
            <a:endParaRPr lang="en-US" dirty="0"/>
          </a:p>
        </p:txBody>
      </p:sp>
    </p:spTree>
    <p:extLst>
      <p:ext uri="{BB962C8B-B14F-4D97-AF65-F5344CB8AC3E}">
        <p14:creationId xmlns:p14="http://schemas.microsoft.com/office/powerpoint/2010/main" val="700150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can be included in the decision making process.  Choice can be given in safe situations to wait it out vs sedate and prolong hospital stay</a:t>
            </a:r>
          </a:p>
        </p:txBody>
      </p:sp>
      <p:sp>
        <p:nvSpPr>
          <p:cNvPr id="4" name="Slide Number Placeholder 3"/>
          <p:cNvSpPr>
            <a:spLocks noGrp="1"/>
          </p:cNvSpPr>
          <p:nvPr>
            <p:ph type="sldNum" sz="quarter" idx="5"/>
          </p:nvPr>
        </p:nvSpPr>
        <p:spPr/>
        <p:txBody>
          <a:bodyPr/>
          <a:lstStyle/>
          <a:p>
            <a:fld id="{F97DC217-DF71-1A49-B3EA-559F1F43B0FF}" type="slidenum">
              <a:rPr lang="en-US" smtClean="0"/>
              <a:t>20</a:t>
            </a:fld>
            <a:endParaRPr lang="en-US" dirty="0"/>
          </a:p>
        </p:txBody>
      </p:sp>
    </p:spTree>
    <p:extLst>
      <p:ext uri="{BB962C8B-B14F-4D97-AF65-F5344CB8AC3E}">
        <p14:creationId xmlns:p14="http://schemas.microsoft.com/office/powerpoint/2010/main" val="1528339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 et al 2018 – wearing an eyepatch on the operative eye reduced post op ED (16% vs 44%) for cataract surgery</a:t>
            </a:r>
          </a:p>
          <a:p>
            <a:r>
              <a:rPr lang="en-US" dirty="0"/>
              <a:t>Khanna 2018 – duration of preop fasting was correlated with increased risk of ED</a:t>
            </a:r>
          </a:p>
        </p:txBody>
      </p:sp>
      <p:sp>
        <p:nvSpPr>
          <p:cNvPr id="4" name="Slide Number Placeholder 3"/>
          <p:cNvSpPr>
            <a:spLocks noGrp="1"/>
          </p:cNvSpPr>
          <p:nvPr>
            <p:ph type="sldNum" sz="quarter" idx="5"/>
          </p:nvPr>
        </p:nvSpPr>
        <p:spPr/>
        <p:txBody>
          <a:bodyPr/>
          <a:lstStyle/>
          <a:p>
            <a:fld id="{F97DC217-DF71-1A49-B3EA-559F1F43B0FF}" type="slidenum">
              <a:rPr lang="en-US" smtClean="0"/>
              <a:t>21</a:t>
            </a:fld>
            <a:endParaRPr lang="en-US" dirty="0"/>
          </a:p>
        </p:txBody>
      </p:sp>
    </p:spTree>
    <p:extLst>
      <p:ext uri="{BB962C8B-B14F-4D97-AF65-F5344CB8AC3E}">
        <p14:creationId xmlns:p14="http://schemas.microsoft.com/office/powerpoint/2010/main" val="2512045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study Han 2022 showed a single bolus of </a:t>
            </a:r>
            <a:r>
              <a:rPr lang="en-US" dirty="0" err="1"/>
              <a:t>dex</a:t>
            </a:r>
            <a:r>
              <a:rPr lang="en-US" dirty="0"/>
              <a:t> 0.5mcg/kg was more efficacious than propofol in </a:t>
            </a:r>
            <a:r>
              <a:rPr lang="en-US" dirty="0" err="1"/>
              <a:t>treatrment</a:t>
            </a:r>
            <a:r>
              <a:rPr lang="en-US" dirty="0"/>
              <a:t> of ED.  </a:t>
            </a:r>
            <a:r>
              <a:rPr lang="en-US" dirty="0" err="1"/>
              <a:t>Specifiically</a:t>
            </a:r>
            <a:r>
              <a:rPr lang="en-US" dirty="0"/>
              <a:t>, the PAED score dropped to &lt; 10 in 100% of patients who received </a:t>
            </a:r>
            <a:r>
              <a:rPr lang="en-US" dirty="0" err="1"/>
              <a:t>dex</a:t>
            </a:r>
            <a:r>
              <a:rPr lang="en-US" dirty="0"/>
              <a:t>, vs 70% of patients who received propofol</a:t>
            </a:r>
          </a:p>
          <a:p>
            <a:r>
              <a:rPr lang="en-US" dirty="0"/>
              <a:t>Fentanyl useful to treat any untreated pain causing agitation</a:t>
            </a:r>
          </a:p>
          <a:p>
            <a:r>
              <a:rPr lang="en-US" dirty="0"/>
              <a:t>A 2016 survey showed that </a:t>
            </a:r>
            <a:r>
              <a:rPr lang="en-US" dirty="0" err="1"/>
              <a:t>dex</a:t>
            </a:r>
            <a:r>
              <a:rPr lang="en-US" dirty="0"/>
              <a:t> was the least used agent</a:t>
            </a:r>
          </a:p>
          <a:p>
            <a:endParaRPr lang="en-US" dirty="0"/>
          </a:p>
          <a:p>
            <a:r>
              <a:rPr lang="en-US" dirty="0"/>
              <a:t>Of course I don’t need to expound to this audience about the safety profile of dexmedetomidine.  Limited hemodynamic effect (some hypotension and bradycardia), no respiratory effect.  The main issue is prolonging the PACU stay.  Use requires weighing the risk and benefit of allowing the agitation to remain manifest.  Staff comfort often requires treating the delirium to make ourselves feel better and allow some increased measure of patient safety to stop them from hitting the rails or hitting the ground.</a:t>
            </a:r>
          </a:p>
        </p:txBody>
      </p:sp>
      <p:sp>
        <p:nvSpPr>
          <p:cNvPr id="4" name="Slide Number Placeholder 3"/>
          <p:cNvSpPr>
            <a:spLocks noGrp="1"/>
          </p:cNvSpPr>
          <p:nvPr>
            <p:ph type="sldNum" sz="quarter" idx="5"/>
          </p:nvPr>
        </p:nvSpPr>
        <p:spPr/>
        <p:txBody>
          <a:bodyPr/>
          <a:lstStyle/>
          <a:p>
            <a:fld id="{F97DC217-DF71-1A49-B3EA-559F1F43B0FF}" type="slidenum">
              <a:rPr lang="en-US" smtClean="0"/>
              <a:t>22</a:t>
            </a:fld>
            <a:endParaRPr lang="en-US" dirty="0"/>
          </a:p>
        </p:txBody>
      </p:sp>
    </p:spTree>
    <p:extLst>
      <p:ext uri="{BB962C8B-B14F-4D97-AF65-F5344CB8AC3E}">
        <p14:creationId xmlns:p14="http://schemas.microsoft.com/office/powerpoint/2010/main" val="2387951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BARF scale. Script for BARF scale: “Have you thrown up or felt like you were going to throw up before? How did your tummy feel then? We call that feeling of being sick to the stomach nausea. These faces show children who feel no nausea at all, who feel a little bit nauseated, who feel even more nauseated, and these are children who have the most nausea it is possible to feel.” (Point to each face at the appropriate time.) “Which face is more like you feel right now?” </a:t>
            </a:r>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27</a:t>
            </a:fld>
            <a:endParaRPr lang="en-US" dirty="0"/>
          </a:p>
        </p:txBody>
      </p:sp>
    </p:spTree>
    <p:extLst>
      <p:ext uri="{BB962C8B-B14F-4D97-AF65-F5344CB8AC3E}">
        <p14:creationId xmlns:p14="http://schemas.microsoft.com/office/powerpoint/2010/main" val="495114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Eberhart published a validated model on this in 2004.  It looks specifically at postop vomiting, not specifically nausea</a:t>
            </a:r>
          </a:p>
          <a:p>
            <a:r>
              <a:rPr lang="en-US" dirty="0"/>
              <a:t>4 well defined risk factors</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28</a:t>
            </a:fld>
            <a:endParaRPr lang="en-US" dirty="0"/>
          </a:p>
        </p:txBody>
      </p:sp>
    </p:spTree>
    <p:extLst>
      <p:ext uri="{BB962C8B-B14F-4D97-AF65-F5344CB8AC3E}">
        <p14:creationId xmlns:p14="http://schemas.microsoft.com/office/powerpoint/2010/main" val="397925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Pulling lines is more of a byproduct than a primary symptom, but it causes major problems nonetheless </a:t>
            </a:r>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2006365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0-1 risk factors, risk is 9-10%</a:t>
            </a:r>
          </a:p>
          <a:p>
            <a:r>
              <a:rPr lang="en-US" dirty="0"/>
              <a:t>For 2 – 30%</a:t>
            </a:r>
          </a:p>
          <a:p>
            <a:r>
              <a:rPr lang="en-US" dirty="0"/>
              <a:t>For 3 – 55%</a:t>
            </a:r>
          </a:p>
          <a:p>
            <a:r>
              <a:rPr lang="en-US" dirty="0"/>
              <a:t>For 4 – 70%</a:t>
            </a:r>
          </a:p>
          <a:p>
            <a:r>
              <a:rPr lang="en-US" dirty="0"/>
              <a:t>Does not include tonsillectomy, other scoring systems have included that as a significant risk factor</a:t>
            </a:r>
          </a:p>
          <a:p>
            <a:r>
              <a:rPr lang="en-US" dirty="0"/>
              <a:t>Model found a sharp increase of PONV risk at 3 years old, with a 0.2-0.8% increased risk per year up to adolescence</a:t>
            </a:r>
          </a:p>
          <a:p>
            <a:r>
              <a:rPr lang="en-US" dirty="0"/>
              <a:t>No gender difference until adolescence when female gender increases risk</a:t>
            </a:r>
          </a:p>
        </p:txBody>
      </p:sp>
      <p:sp>
        <p:nvSpPr>
          <p:cNvPr id="4" name="Slide Number Placeholder 3"/>
          <p:cNvSpPr>
            <a:spLocks noGrp="1"/>
          </p:cNvSpPr>
          <p:nvPr>
            <p:ph type="sldNum" sz="quarter" idx="5"/>
          </p:nvPr>
        </p:nvSpPr>
        <p:spPr/>
        <p:txBody>
          <a:bodyPr/>
          <a:lstStyle/>
          <a:p>
            <a:fld id="{F97DC217-DF71-1A49-B3EA-559F1F43B0FF}" type="slidenum">
              <a:rPr lang="en-US" smtClean="0"/>
              <a:t>29</a:t>
            </a:fld>
            <a:endParaRPr lang="en-US" dirty="0"/>
          </a:p>
        </p:txBody>
      </p:sp>
    </p:spTree>
    <p:extLst>
      <p:ext uri="{BB962C8B-B14F-4D97-AF65-F5344CB8AC3E}">
        <p14:creationId xmlns:p14="http://schemas.microsoft.com/office/powerpoint/2010/main" val="2029395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recently update 2020, consensus guidelines for the treatment of PONV in adults and children.  They included more risk factors and included recommendations on degree of prophylaxis </a:t>
            </a:r>
          </a:p>
        </p:txBody>
      </p:sp>
      <p:sp>
        <p:nvSpPr>
          <p:cNvPr id="4" name="Slide Number Placeholder 3"/>
          <p:cNvSpPr>
            <a:spLocks noGrp="1"/>
          </p:cNvSpPr>
          <p:nvPr>
            <p:ph type="sldNum" sz="quarter" idx="5"/>
          </p:nvPr>
        </p:nvSpPr>
        <p:spPr/>
        <p:txBody>
          <a:bodyPr/>
          <a:lstStyle/>
          <a:p>
            <a:fld id="{F97DC217-DF71-1A49-B3EA-559F1F43B0FF}" type="slidenum">
              <a:rPr lang="en-US" smtClean="0"/>
              <a:t>30</a:t>
            </a:fld>
            <a:endParaRPr lang="en-US" dirty="0"/>
          </a:p>
        </p:txBody>
      </p:sp>
    </p:spTree>
    <p:extLst>
      <p:ext uri="{BB962C8B-B14F-4D97-AF65-F5344CB8AC3E}">
        <p14:creationId xmlns:p14="http://schemas.microsoft.com/office/powerpoint/2010/main" val="233109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Efune</a:t>
            </a:r>
            <a:r>
              <a:rPr lang="en-US" dirty="0"/>
              <a:t> 2018 published on post discharge nausea and vomiting in pediatric patients.  </a:t>
            </a:r>
          </a:p>
          <a:p>
            <a:r>
              <a:rPr lang="en-US" dirty="0"/>
              <a:t>Of 1041 patients who received GA, 143 (14%) had post discharge N/V</a:t>
            </a:r>
          </a:p>
          <a:p>
            <a:r>
              <a:rPr lang="en-US" dirty="0"/>
              <a:t>	No </a:t>
            </a:r>
            <a:r>
              <a:rPr lang="en-US" dirty="0" err="1"/>
              <a:t>intraop</a:t>
            </a:r>
            <a:r>
              <a:rPr lang="en-US" dirty="0"/>
              <a:t> opiate – 8% had post discharge N/V</a:t>
            </a:r>
          </a:p>
          <a:p>
            <a:r>
              <a:rPr lang="en-US" dirty="0"/>
              <a:t>	</a:t>
            </a:r>
            <a:r>
              <a:rPr lang="en-US" dirty="0" err="1"/>
              <a:t>intraop</a:t>
            </a:r>
            <a:r>
              <a:rPr lang="en-US" dirty="0"/>
              <a:t> fentanyl – 14% had post discharge N/V</a:t>
            </a:r>
          </a:p>
          <a:p>
            <a:r>
              <a:rPr lang="en-US" dirty="0"/>
              <a:t>	</a:t>
            </a:r>
            <a:r>
              <a:rPr lang="en-US" dirty="0" err="1"/>
              <a:t>intraop</a:t>
            </a:r>
            <a:r>
              <a:rPr lang="en-US" dirty="0"/>
              <a:t> long acting opiate – 24% had post discharge N/V</a:t>
            </a:r>
          </a:p>
        </p:txBody>
      </p:sp>
      <p:sp>
        <p:nvSpPr>
          <p:cNvPr id="4" name="Slide Number Placeholder 3"/>
          <p:cNvSpPr>
            <a:spLocks noGrp="1"/>
          </p:cNvSpPr>
          <p:nvPr>
            <p:ph type="sldNum" sz="quarter" idx="5"/>
          </p:nvPr>
        </p:nvSpPr>
        <p:spPr/>
        <p:txBody>
          <a:bodyPr/>
          <a:lstStyle/>
          <a:p>
            <a:fld id="{F97DC217-DF71-1A49-B3EA-559F1F43B0FF}" type="slidenum">
              <a:rPr lang="en-US" smtClean="0"/>
              <a:t>31</a:t>
            </a:fld>
            <a:endParaRPr lang="en-US" dirty="0"/>
          </a:p>
        </p:txBody>
      </p:sp>
    </p:spTree>
    <p:extLst>
      <p:ext uri="{BB962C8B-B14F-4D97-AF65-F5344CB8AC3E}">
        <p14:creationId xmlns:p14="http://schemas.microsoft.com/office/powerpoint/2010/main" val="3657803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Caudal and TAP blocks reduced PONV in children undergoing urologic </a:t>
            </a:r>
            <a:r>
              <a:rPr lang="en-US" dirty="0" err="1"/>
              <a:t>roboic</a:t>
            </a:r>
            <a:r>
              <a:rPr lang="en-US" dirty="0"/>
              <a:t> assist lap surgery</a:t>
            </a:r>
          </a:p>
        </p:txBody>
      </p:sp>
      <p:sp>
        <p:nvSpPr>
          <p:cNvPr id="4" name="Slide Number Placeholder 3"/>
          <p:cNvSpPr>
            <a:spLocks noGrp="1"/>
          </p:cNvSpPr>
          <p:nvPr>
            <p:ph type="sldNum" sz="quarter" idx="5"/>
          </p:nvPr>
        </p:nvSpPr>
        <p:spPr/>
        <p:txBody>
          <a:bodyPr/>
          <a:lstStyle/>
          <a:p>
            <a:fld id="{F97DC217-DF71-1A49-B3EA-559F1F43B0FF}" type="slidenum">
              <a:rPr lang="en-US" smtClean="0"/>
              <a:t>32</a:t>
            </a:fld>
            <a:endParaRPr lang="en-US" dirty="0"/>
          </a:p>
        </p:txBody>
      </p:sp>
    </p:spTree>
    <p:extLst>
      <p:ext uri="{BB962C8B-B14F-4D97-AF65-F5344CB8AC3E}">
        <p14:creationId xmlns:p14="http://schemas.microsoft.com/office/powerpoint/2010/main" val="838797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Reduced clearance due to immature P450 enzymes</a:t>
            </a:r>
          </a:p>
        </p:txBody>
      </p:sp>
      <p:sp>
        <p:nvSpPr>
          <p:cNvPr id="4" name="Slide Number Placeholder 3"/>
          <p:cNvSpPr>
            <a:spLocks noGrp="1"/>
          </p:cNvSpPr>
          <p:nvPr>
            <p:ph type="sldNum" sz="quarter" idx="5"/>
          </p:nvPr>
        </p:nvSpPr>
        <p:spPr/>
        <p:txBody>
          <a:bodyPr/>
          <a:lstStyle/>
          <a:p>
            <a:fld id="{F97DC217-DF71-1A49-B3EA-559F1F43B0FF}" type="slidenum">
              <a:rPr lang="en-US" smtClean="0"/>
              <a:t>33</a:t>
            </a:fld>
            <a:endParaRPr lang="en-US" dirty="0"/>
          </a:p>
        </p:txBody>
      </p:sp>
    </p:spTree>
    <p:extLst>
      <p:ext uri="{BB962C8B-B14F-4D97-AF65-F5344CB8AC3E}">
        <p14:creationId xmlns:p14="http://schemas.microsoft.com/office/powerpoint/2010/main" val="2737608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Hermans et al looked at 147 patients undergoing tonsillectomy, gave placebo, </a:t>
            </a:r>
            <a:r>
              <a:rPr lang="en-US" dirty="0" err="1"/>
              <a:t>dex</a:t>
            </a:r>
            <a:r>
              <a:rPr lang="en-US" dirty="0"/>
              <a:t> 0.15mg/kg, or </a:t>
            </a:r>
            <a:r>
              <a:rPr lang="en-US" dirty="0" err="1"/>
              <a:t>dex</a:t>
            </a:r>
            <a:r>
              <a:rPr lang="en-US" dirty="0"/>
              <a:t> 0.5mg/kg.  Better pain control and nausea control in steroid group.  No difference in 0.15 vs 0.5</a:t>
            </a:r>
          </a:p>
        </p:txBody>
      </p:sp>
      <p:sp>
        <p:nvSpPr>
          <p:cNvPr id="4" name="Slide Number Placeholder 3"/>
          <p:cNvSpPr>
            <a:spLocks noGrp="1"/>
          </p:cNvSpPr>
          <p:nvPr>
            <p:ph type="sldNum" sz="quarter" idx="5"/>
          </p:nvPr>
        </p:nvSpPr>
        <p:spPr/>
        <p:txBody>
          <a:bodyPr/>
          <a:lstStyle/>
          <a:p>
            <a:fld id="{F97DC217-DF71-1A49-B3EA-559F1F43B0FF}" type="slidenum">
              <a:rPr lang="en-US" smtClean="0"/>
              <a:t>34</a:t>
            </a:fld>
            <a:endParaRPr lang="en-US" dirty="0"/>
          </a:p>
        </p:txBody>
      </p:sp>
    </p:spTree>
    <p:extLst>
      <p:ext uri="{BB962C8B-B14F-4D97-AF65-F5344CB8AC3E}">
        <p14:creationId xmlns:p14="http://schemas.microsoft.com/office/powerpoint/2010/main" val="216228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Kanaparthi</a:t>
            </a:r>
            <a:r>
              <a:rPr lang="en-US" dirty="0"/>
              <a:t> in 2019 performed a 1 year trial of </a:t>
            </a:r>
            <a:r>
              <a:rPr lang="en-US" dirty="0" err="1"/>
              <a:t>aprepitent</a:t>
            </a:r>
            <a:r>
              <a:rPr lang="en-US" dirty="0"/>
              <a:t> as prophylaxis in kids, 31 patients in all.  Well tolerated.  </a:t>
            </a:r>
          </a:p>
        </p:txBody>
      </p:sp>
      <p:sp>
        <p:nvSpPr>
          <p:cNvPr id="4" name="Slide Number Placeholder 3"/>
          <p:cNvSpPr>
            <a:spLocks noGrp="1"/>
          </p:cNvSpPr>
          <p:nvPr>
            <p:ph type="sldNum" sz="quarter" idx="5"/>
          </p:nvPr>
        </p:nvSpPr>
        <p:spPr/>
        <p:txBody>
          <a:bodyPr/>
          <a:lstStyle/>
          <a:p>
            <a:fld id="{F97DC217-DF71-1A49-B3EA-559F1F43B0FF}" type="slidenum">
              <a:rPr lang="en-US" smtClean="0"/>
              <a:t>35</a:t>
            </a:fld>
            <a:endParaRPr lang="en-US" dirty="0"/>
          </a:p>
        </p:txBody>
      </p:sp>
    </p:spTree>
    <p:extLst>
      <p:ext uri="{BB962C8B-B14F-4D97-AF65-F5344CB8AC3E}">
        <p14:creationId xmlns:p14="http://schemas.microsoft.com/office/powerpoint/2010/main" val="677982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Droperidol</a:t>
            </a:r>
            <a:r>
              <a:rPr lang="en-US" dirty="0"/>
              <a:t> is a butyrophenone and D2 antagonist originally developed as an antipsychotic</a:t>
            </a:r>
          </a:p>
          <a:p>
            <a:r>
              <a:rPr lang="en-US" dirty="0"/>
              <a:t>2001 black box due to QT </a:t>
            </a:r>
            <a:r>
              <a:rPr lang="en-US" dirty="0" err="1"/>
              <a:t>prolongationa</a:t>
            </a:r>
            <a:r>
              <a:rPr lang="en-US" dirty="0"/>
              <a:t> and </a:t>
            </a:r>
            <a:r>
              <a:rPr lang="en-US" dirty="0" err="1"/>
              <a:t>torsades</a:t>
            </a:r>
            <a:r>
              <a:rPr lang="en-US" dirty="0"/>
              <a:t>.  Risk was in people receiving 25mg/day.  </a:t>
            </a:r>
          </a:p>
          <a:p>
            <a:r>
              <a:rPr lang="en-US" dirty="0"/>
              <a:t>Mehta documented that the QT prolongation of </a:t>
            </a:r>
            <a:r>
              <a:rPr lang="en-US" dirty="0" err="1"/>
              <a:t>droperidol</a:t>
            </a:r>
            <a:r>
              <a:rPr lang="en-US" dirty="0"/>
              <a:t> 20mcg/kg vs Zofran 0.1mg/kg were the same.  </a:t>
            </a:r>
          </a:p>
          <a:p>
            <a:r>
              <a:rPr lang="en-US" dirty="0"/>
              <a:t>After tonsillectomy, </a:t>
            </a:r>
            <a:r>
              <a:rPr lang="en-US" dirty="0" err="1"/>
              <a:t>Flubacher</a:t>
            </a:r>
            <a:r>
              <a:rPr lang="en-US" dirty="0"/>
              <a:t> found that dexamethasone 0.25mg/kg plus Zofran was more effective than dexamethasone 0.25mg/kg plus </a:t>
            </a:r>
            <a:r>
              <a:rPr lang="en-US" dirty="0" err="1"/>
              <a:t>droperidol</a:t>
            </a:r>
            <a:r>
              <a:rPr lang="en-US" dirty="0"/>
              <a:t> 10mcg/kg</a:t>
            </a:r>
          </a:p>
          <a:p>
            <a:r>
              <a:rPr lang="en-US" dirty="0"/>
              <a:t>However, it is one of our few medications in a novel class and is potentially useful for refractory treatment</a:t>
            </a:r>
          </a:p>
          <a:p>
            <a:r>
              <a:rPr lang="en-US" dirty="0"/>
              <a:t>But, it’s not on Rady formulary currently</a:t>
            </a:r>
          </a:p>
        </p:txBody>
      </p:sp>
      <p:sp>
        <p:nvSpPr>
          <p:cNvPr id="4" name="Slide Number Placeholder 3"/>
          <p:cNvSpPr>
            <a:spLocks noGrp="1"/>
          </p:cNvSpPr>
          <p:nvPr>
            <p:ph type="sldNum" sz="quarter" idx="5"/>
          </p:nvPr>
        </p:nvSpPr>
        <p:spPr/>
        <p:txBody>
          <a:bodyPr/>
          <a:lstStyle/>
          <a:p>
            <a:fld id="{F97DC217-DF71-1A49-B3EA-559F1F43B0FF}" type="slidenum">
              <a:rPr lang="en-US" smtClean="0"/>
              <a:t>36</a:t>
            </a:fld>
            <a:endParaRPr lang="en-US" dirty="0"/>
          </a:p>
        </p:txBody>
      </p:sp>
    </p:spTree>
    <p:extLst>
      <p:ext uri="{BB962C8B-B14F-4D97-AF65-F5344CB8AC3E}">
        <p14:creationId xmlns:p14="http://schemas.microsoft.com/office/powerpoint/2010/main" val="40717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Metoclopromide</a:t>
            </a:r>
            <a:r>
              <a:rPr lang="en-US" dirty="0"/>
              <a:t> – trial combining with dexamethasone in doses of 0, 10, 25, and 50mg.  Only 25mg and 50mg doses reduced PONV at the risk of EPS of 0.8%.  EPS risk in children 20x that in adults</a:t>
            </a:r>
          </a:p>
          <a:p>
            <a:r>
              <a:rPr lang="en-US" dirty="0"/>
              <a:t>Scopolamine – single trial, dose 0.375 or 0.75mg </a:t>
            </a:r>
            <a:r>
              <a:rPr lang="en-US" dirty="0" err="1"/>
              <a:t>transderm</a:t>
            </a:r>
            <a:r>
              <a:rPr lang="en-US" dirty="0"/>
              <a:t> (adult dose 1.5mg </a:t>
            </a:r>
            <a:r>
              <a:rPr lang="en-US" dirty="0" err="1"/>
              <a:t>transderm</a:t>
            </a:r>
            <a:r>
              <a:rPr lang="en-US" dirty="0"/>
              <a:t>).  Did reduce risk of </a:t>
            </a:r>
            <a:r>
              <a:rPr lang="en-US" dirty="0" err="1"/>
              <a:t>ponv</a:t>
            </a:r>
            <a:r>
              <a:rPr lang="en-US" dirty="0"/>
              <a:t> but side effects include delirium so use with caution</a:t>
            </a:r>
          </a:p>
          <a:p>
            <a:r>
              <a:rPr lang="en-US" dirty="0" err="1"/>
              <a:t>Amisulpride</a:t>
            </a:r>
            <a:r>
              <a:rPr lang="en-US" dirty="0"/>
              <a:t> – selective D2 and D3 antagonist which works on CRTZ to reduce PONV.  Drug is not studied in children</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37</a:t>
            </a:fld>
            <a:endParaRPr lang="en-US" dirty="0"/>
          </a:p>
        </p:txBody>
      </p:sp>
    </p:spTree>
    <p:extLst>
      <p:ext uri="{BB962C8B-B14F-4D97-AF65-F5344CB8AC3E}">
        <p14:creationId xmlns:p14="http://schemas.microsoft.com/office/powerpoint/2010/main" val="2421271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Gabapentin at a dose of 5mg/kg has in case reports helped with refractory PONV in patients post craniotomy.  Not yet well studied</a:t>
            </a:r>
          </a:p>
        </p:txBody>
      </p:sp>
      <p:sp>
        <p:nvSpPr>
          <p:cNvPr id="4" name="Slide Number Placeholder 3"/>
          <p:cNvSpPr>
            <a:spLocks noGrp="1"/>
          </p:cNvSpPr>
          <p:nvPr>
            <p:ph type="sldNum" sz="quarter" idx="5"/>
          </p:nvPr>
        </p:nvSpPr>
        <p:spPr/>
        <p:txBody>
          <a:bodyPr/>
          <a:lstStyle/>
          <a:p>
            <a:fld id="{F97DC217-DF71-1A49-B3EA-559F1F43B0FF}" type="slidenum">
              <a:rPr lang="en-US" smtClean="0"/>
              <a:t>38</a:t>
            </a:fld>
            <a:endParaRPr lang="en-US" dirty="0"/>
          </a:p>
        </p:txBody>
      </p:sp>
    </p:spTree>
    <p:extLst>
      <p:ext uri="{BB962C8B-B14F-4D97-AF65-F5344CB8AC3E}">
        <p14:creationId xmlns:p14="http://schemas.microsoft.com/office/powerpoint/2010/main" val="493421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1960 – </a:t>
            </a:r>
            <a:r>
              <a:rPr lang="en-US" dirty="0" err="1"/>
              <a:t>Smessaert</a:t>
            </a:r>
            <a:r>
              <a:rPr lang="en-US" dirty="0"/>
              <a:t> and 1961 – </a:t>
            </a:r>
            <a:r>
              <a:rPr lang="en-US" dirty="0" err="1"/>
              <a:t>Eckenhoff</a:t>
            </a:r>
            <a:r>
              <a:rPr lang="en-US" dirty="0"/>
              <a:t> described emergence excitement after review of 14,436 prospectively collected records, describing risk factors</a:t>
            </a:r>
          </a:p>
          <a:p>
            <a:r>
              <a:rPr lang="en-US" dirty="0"/>
              <a:t>1995 – </a:t>
            </a:r>
            <a:r>
              <a:rPr lang="en-US" dirty="0" err="1"/>
              <a:t>sevo</a:t>
            </a:r>
            <a:r>
              <a:rPr lang="en-US" dirty="0"/>
              <a:t> approved in US</a:t>
            </a:r>
          </a:p>
          <a:p>
            <a:r>
              <a:rPr lang="en-US" dirty="0"/>
              <a:t>1996 – Welborn and </a:t>
            </a:r>
            <a:r>
              <a:rPr lang="en-US" dirty="0" err="1"/>
              <a:t>Lerman</a:t>
            </a:r>
            <a:r>
              <a:rPr lang="en-US" dirty="0"/>
              <a:t> in US report emergence agitation with </a:t>
            </a:r>
            <a:r>
              <a:rPr lang="en-US" dirty="0" err="1"/>
              <a:t>sevo</a:t>
            </a:r>
            <a:r>
              <a:rPr lang="en-US" dirty="0"/>
              <a:t> in US </a:t>
            </a:r>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dirty="0"/>
          </a:p>
        </p:txBody>
      </p:sp>
    </p:spTree>
    <p:extLst>
      <p:ext uri="{BB962C8B-B14F-4D97-AF65-F5344CB8AC3E}">
        <p14:creationId xmlns:p14="http://schemas.microsoft.com/office/powerpoint/2010/main" val="3844254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TIVA vs des-n20 in one study, &lt;10% rate of PONV, lower post op agitation</a:t>
            </a:r>
          </a:p>
        </p:txBody>
      </p:sp>
      <p:sp>
        <p:nvSpPr>
          <p:cNvPr id="4" name="Slide Number Placeholder 3"/>
          <p:cNvSpPr>
            <a:spLocks noGrp="1"/>
          </p:cNvSpPr>
          <p:nvPr>
            <p:ph type="sldNum" sz="quarter" idx="5"/>
          </p:nvPr>
        </p:nvSpPr>
        <p:spPr/>
        <p:txBody>
          <a:bodyPr/>
          <a:lstStyle/>
          <a:p>
            <a:fld id="{F97DC217-DF71-1A49-B3EA-559F1F43B0FF}" type="slidenum">
              <a:rPr lang="en-US" smtClean="0"/>
              <a:t>39</a:t>
            </a:fld>
            <a:endParaRPr lang="en-US" dirty="0"/>
          </a:p>
        </p:txBody>
      </p:sp>
    </p:spTree>
    <p:extLst>
      <p:ext uri="{BB962C8B-B14F-4D97-AF65-F5344CB8AC3E}">
        <p14:creationId xmlns:p14="http://schemas.microsoft.com/office/powerpoint/2010/main" val="2606182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Guidelines would suggest every patient 3 or over having strabismus surgery have a TIVA, which I’m not sure is always practical.  I weight personal history of family </a:t>
            </a:r>
            <a:r>
              <a:rPr lang="en-US" dirty="0" err="1"/>
              <a:t>hx</a:t>
            </a:r>
            <a:r>
              <a:rPr lang="en-US" dirty="0"/>
              <a:t> strongly in the decision</a:t>
            </a:r>
          </a:p>
        </p:txBody>
      </p:sp>
      <p:sp>
        <p:nvSpPr>
          <p:cNvPr id="4" name="Slide Number Placeholder 3"/>
          <p:cNvSpPr>
            <a:spLocks noGrp="1"/>
          </p:cNvSpPr>
          <p:nvPr>
            <p:ph type="sldNum" sz="quarter" idx="5"/>
          </p:nvPr>
        </p:nvSpPr>
        <p:spPr/>
        <p:txBody>
          <a:bodyPr/>
          <a:lstStyle/>
          <a:p>
            <a:fld id="{F97DC217-DF71-1A49-B3EA-559F1F43B0FF}" type="slidenum">
              <a:rPr lang="en-US" smtClean="0"/>
              <a:t>40</a:t>
            </a:fld>
            <a:endParaRPr lang="en-US" dirty="0"/>
          </a:p>
        </p:txBody>
      </p:sp>
    </p:spTree>
    <p:extLst>
      <p:ext uri="{BB962C8B-B14F-4D97-AF65-F5344CB8AC3E}">
        <p14:creationId xmlns:p14="http://schemas.microsoft.com/office/powerpoint/2010/main" val="163417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2002 – prospective trial of children 10mo to 6 years </a:t>
            </a:r>
            <a:r>
              <a:rPr lang="en-US" dirty="0" err="1"/>
              <a:t>fround</a:t>
            </a:r>
            <a:r>
              <a:rPr lang="en-US" dirty="0"/>
              <a:t> 30% incidence of inconsolable crying or restlessness</a:t>
            </a:r>
          </a:p>
          <a:p>
            <a:r>
              <a:rPr lang="en-US" dirty="0"/>
              <a:t>2003 – Voepel-Lewis reported 18% incidence of EA in children 3-7 years old, lasting 14 min to 45 min.  Half required pharmacologic intervention</a:t>
            </a:r>
          </a:p>
          <a:p>
            <a:endParaRPr lang="en-US" dirty="0"/>
          </a:p>
          <a:p>
            <a:r>
              <a:rPr lang="en-US" dirty="0"/>
              <a:t>The original incidence of 20% of children comes from </a:t>
            </a:r>
            <a:r>
              <a:rPr lang="en-US" dirty="0" err="1"/>
              <a:t>Smesseart</a:t>
            </a:r>
            <a:r>
              <a:rPr lang="en-US" dirty="0"/>
              <a:t> 1960 paper which looked at 10yrs old and above</a:t>
            </a:r>
          </a:p>
          <a:p>
            <a:r>
              <a:rPr lang="en-US" dirty="0"/>
              <a:t>More recent </a:t>
            </a:r>
            <a:r>
              <a:rPr lang="en-US" dirty="0" err="1"/>
              <a:t>metaanalysis</a:t>
            </a:r>
            <a:r>
              <a:rPr lang="en-US" dirty="0"/>
              <a:t> of multiple studies of </a:t>
            </a:r>
            <a:r>
              <a:rPr lang="en-US" dirty="0" err="1"/>
              <a:t>Sevo</a:t>
            </a:r>
            <a:r>
              <a:rPr lang="en-US" dirty="0"/>
              <a:t> vs halothane by </a:t>
            </a:r>
            <a:r>
              <a:rPr lang="en-US" dirty="0" err="1"/>
              <a:t>Kurutani</a:t>
            </a:r>
            <a:r>
              <a:rPr lang="en-US" dirty="0"/>
              <a:t> et al in 2008 showed an overall rate of 26% ED with </a:t>
            </a:r>
            <a:r>
              <a:rPr lang="en-US" dirty="0" err="1"/>
              <a:t>sevo</a:t>
            </a:r>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321579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op behavior disturbances include sleep disturbance, bed wetting, temper tantrums, attention seeking.  Children with ED more likely to have ongoing changes one week after surgery by survey of 100 children (Kim et al).  Premedication, age, pain, and type of surgery were not predictive of these behavior changes</a:t>
            </a:r>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94450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of abrupt discontinuation of </a:t>
            </a:r>
            <a:r>
              <a:rPr lang="en-US" dirty="0" err="1"/>
              <a:t>sevo</a:t>
            </a:r>
            <a:r>
              <a:rPr lang="en-US" dirty="0"/>
              <a:t> vs gradual titration off has showed no difference.  There is also significantly less ED with propofol than </a:t>
            </a:r>
            <a:r>
              <a:rPr lang="en-US" dirty="0" err="1"/>
              <a:t>sevo</a:t>
            </a:r>
            <a:r>
              <a:rPr lang="en-US" dirty="0"/>
              <a:t> despite both agents coming off quickly</a:t>
            </a:r>
          </a:p>
        </p:txBody>
      </p:sp>
      <p:sp>
        <p:nvSpPr>
          <p:cNvPr id="4" name="Slide Number Placeholder 3"/>
          <p:cNvSpPr>
            <a:spLocks noGrp="1"/>
          </p:cNvSpPr>
          <p:nvPr>
            <p:ph type="sldNum" sz="quarter" idx="5"/>
          </p:nvPr>
        </p:nvSpPr>
        <p:spPr/>
        <p:txBody>
          <a:bodyPr/>
          <a:lstStyle/>
          <a:p>
            <a:fld id="{F97DC217-DF71-1A49-B3EA-559F1F43B0FF}" type="slidenum">
              <a:rPr lang="en-US" smtClean="0"/>
              <a:t>10</a:t>
            </a:fld>
            <a:endParaRPr lang="en-US" dirty="0"/>
          </a:p>
        </p:txBody>
      </p:sp>
    </p:spTree>
    <p:extLst>
      <p:ext uri="{BB962C8B-B14F-4D97-AF65-F5344CB8AC3E}">
        <p14:creationId xmlns:p14="http://schemas.microsoft.com/office/powerpoint/2010/main" val="219118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sevoflurane first introduced, it was found to have a higher risk of EA than halothane.  Postulated mechanism include rapid offset of the less soluble agents. </a:t>
            </a:r>
          </a:p>
          <a:p>
            <a:endParaRPr lang="en-US" dirty="0"/>
          </a:p>
          <a:p>
            <a:r>
              <a:rPr lang="en-US" dirty="0"/>
              <a:t>A Cochrane review by </a:t>
            </a:r>
            <a:r>
              <a:rPr lang="en-US" dirty="0" err="1"/>
              <a:t>Costi</a:t>
            </a:r>
            <a:r>
              <a:rPr lang="en-US" dirty="0"/>
              <a:t> comparing </a:t>
            </a:r>
            <a:r>
              <a:rPr lang="en-US" dirty="0" err="1"/>
              <a:t>sevo</a:t>
            </a:r>
            <a:r>
              <a:rPr lang="en-US" dirty="0"/>
              <a:t> to other volatile anesthetics, and comparing effectiveness of EA prophylaxis, was published in 2014</a:t>
            </a:r>
          </a:p>
          <a:p>
            <a:r>
              <a:rPr lang="en-US" dirty="0"/>
              <a:t>Looked at 158 studies including 14,045 children.  There were 69 studies comparing </a:t>
            </a:r>
            <a:r>
              <a:rPr lang="en-US" dirty="0" err="1"/>
              <a:t>sevo</a:t>
            </a:r>
            <a:r>
              <a:rPr lang="en-US" dirty="0"/>
              <a:t> to other volatile agents and 100 looking at </a:t>
            </a:r>
            <a:r>
              <a:rPr lang="en-US" dirty="0" err="1"/>
              <a:t>adjucts</a:t>
            </a:r>
            <a:r>
              <a:rPr lang="en-US" dirty="0"/>
              <a:t> to </a:t>
            </a:r>
            <a:r>
              <a:rPr lang="en-US" dirty="0" err="1"/>
              <a:t>sevo</a:t>
            </a:r>
            <a:endParaRPr lang="en-US" dirty="0"/>
          </a:p>
          <a:p>
            <a:endParaRPr lang="en-US" dirty="0"/>
          </a:p>
          <a:p>
            <a:r>
              <a:rPr lang="en-US" dirty="0"/>
              <a:t>There were 6 studies on isoflurane vs sevoflurane showing variable results.  2 examples</a:t>
            </a:r>
          </a:p>
          <a:p>
            <a:r>
              <a:rPr lang="en-US" dirty="0"/>
              <a:t>	</a:t>
            </a:r>
            <a:r>
              <a:rPr lang="en-US" dirty="0" err="1"/>
              <a:t>Bortone</a:t>
            </a:r>
            <a:r>
              <a:rPr lang="en-US" dirty="0"/>
              <a:t> in 2006 showed 28/54 (52%) in the </a:t>
            </a:r>
            <a:r>
              <a:rPr lang="en-US" dirty="0" err="1"/>
              <a:t>sevo</a:t>
            </a:r>
            <a:r>
              <a:rPr lang="en-US" dirty="0"/>
              <a:t> group vs 18/56 (32%) in the iso group having EA.  Done in </a:t>
            </a:r>
            <a:r>
              <a:rPr lang="en-US" dirty="0" err="1"/>
              <a:t>subumbilical</a:t>
            </a:r>
            <a:r>
              <a:rPr lang="en-US" dirty="0"/>
              <a:t> surgery with a caudal block</a:t>
            </a:r>
          </a:p>
          <a:p>
            <a:r>
              <a:rPr lang="en-US" dirty="0"/>
              <a:t>	Meyer in 2007 also in </a:t>
            </a:r>
            <a:r>
              <a:rPr lang="en-US" dirty="0" err="1"/>
              <a:t>subumbilical</a:t>
            </a:r>
            <a:r>
              <a:rPr lang="en-US" dirty="0"/>
              <a:t> surgery with a caudal block.  9/30 (30%) EA in </a:t>
            </a:r>
            <a:r>
              <a:rPr lang="en-US" dirty="0" err="1"/>
              <a:t>sevo</a:t>
            </a:r>
            <a:r>
              <a:rPr lang="en-US" dirty="0"/>
              <a:t> group and 10/29 (34%) in iso group with EA</a:t>
            </a:r>
          </a:p>
          <a:p>
            <a:r>
              <a:rPr lang="en-US" dirty="0"/>
              <a:t>Taken as a whole, analysis of the 6 studies showed a trend towards less agitation with iso but with a CI that crosses 1.  Make of that what you will</a:t>
            </a:r>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891188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Cravero</a:t>
            </a:r>
            <a:r>
              <a:rPr lang="en-US" dirty="0"/>
              <a:t> in 2000 showed emergence agitation in patients undergoing MRI with </a:t>
            </a:r>
            <a:r>
              <a:rPr lang="en-US" dirty="0" err="1"/>
              <a:t>sevo</a:t>
            </a:r>
            <a:r>
              <a:rPr lang="en-US" dirty="0"/>
              <a:t> (30%) vs halothane (0%), when there clearly was not any post op or </a:t>
            </a:r>
            <a:r>
              <a:rPr lang="en-US" dirty="0" err="1"/>
              <a:t>intraop</a:t>
            </a:r>
            <a:r>
              <a:rPr lang="en-US" dirty="0"/>
              <a:t> pain</a:t>
            </a:r>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271744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Kain et al in 2004 showed risk of ED increased by 10% for every 10 point increment in the </a:t>
            </a:r>
            <a:r>
              <a:rPr lang="en-US" dirty="0" err="1"/>
              <a:t>childs</a:t>
            </a:r>
            <a:r>
              <a:rPr lang="en-US" dirty="0"/>
              <a:t> preoperative anxiety score state as measured by the Yale Preoperative anxiety scale</a:t>
            </a:r>
          </a:p>
          <a:p>
            <a:r>
              <a:rPr lang="en-US" dirty="0" err="1"/>
              <a:t>Berghmans</a:t>
            </a:r>
            <a:r>
              <a:rPr lang="en-US" dirty="0"/>
              <a:t> et al 2015 showed no correlation with preop anxiety and ED in 400 children, as measured by the PAED scale</a:t>
            </a:r>
          </a:p>
          <a:p>
            <a:r>
              <a:rPr lang="en-US" dirty="0"/>
              <a:t>Joo et al 2014 no correlation in anxiety in 90 patients measured with Yale scale preop and PAED post op</a:t>
            </a:r>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dirty="0"/>
          </a:p>
        </p:txBody>
      </p:sp>
    </p:spTree>
    <p:extLst>
      <p:ext uri="{BB962C8B-B14F-4D97-AF65-F5344CB8AC3E}">
        <p14:creationId xmlns:p14="http://schemas.microsoft.com/office/powerpoint/2010/main" val="2036694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8/6/2023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8/6/2023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8/6/2023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8/6/2023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8/6/2023</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8/6/2023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8/6/2023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8/6/2023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8/6/2023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8/6/2023</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8/6/2023</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1122363"/>
            <a:ext cx="7096933" cy="2387600"/>
          </a:xfrm>
        </p:spPr>
        <p:txBody>
          <a:bodyPr/>
          <a:lstStyle/>
          <a:p>
            <a:r>
              <a:rPr lang="en-US" dirty="0"/>
              <a:t>Pediatric PACU Pitfalls</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a:lstStyle/>
          <a:p>
            <a:r>
              <a:rPr lang="en-US" dirty="0"/>
              <a:t>Brian Frugoni, MD</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D0FE-1D42-76E2-1E24-A8ACC488605C}"/>
              </a:ext>
            </a:extLst>
          </p:cNvPr>
          <p:cNvSpPr>
            <a:spLocks noGrp="1"/>
          </p:cNvSpPr>
          <p:nvPr>
            <p:ph type="title"/>
          </p:nvPr>
        </p:nvSpPr>
        <p:spPr/>
        <p:txBody>
          <a:bodyPr/>
          <a:lstStyle/>
          <a:p>
            <a:r>
              <a:rPr lang="en-US" dirty="0"/>
              <a:t>Risk Factors – volatile anesthetic</a:t>
            </a:r>
          </a:p>
        </p:txBody>
      </p:sp>
      <p:sp>
        <p:nvSpPr>
          <p:cNvPr id="3" name="Content Placeholder 2">
            <a:extLst>
              <a:ext uri="{FF2B5EF4-FFF2-40B4-BE49-F238E27FC236}">
                <a16:creationId xmlns:a16="http://schemas.microsoft.com/office/drawing/2014/main" id="{03EDF3DB-812E-F9D0-244E-4A13D4A8B25E}"/>
              </a:ext>
            </a:extLst>
          </p:cNvPr>
          <p:cNvSpPr>
            <a:spLocks noGrp="1"/>
          </p:cNvSpPr>
          <p:nvPr>
            <p:ph idx="1"/>
          </p:nvPr>
        </p:nvSpPr>
        <p:spPr/>
        <p:txBody>
          <a:bodyPr/>
          <a:lstStyle/>
          <a:p>
            <a:r>
              <a:rPr lang="en-US" dirty="0"/>
              <a:t>Volatile anesthetics significantly more likely than intravenous agents to cause ED</a:t>
            </a:r>
          </a:p>
          <a:p>
            <a:r>
              <a:rPr lang="en-US" dirty="0"/>
              <a:t>Desflurane = Sevoflurane = Isoflurane &gt; Halothane</a:t>
            </a:r>
          </a:p>
          <a:p>
            <a:r>
              <a:rPr lang="en-US" dirty="0"/>
              <a:t>Less soluble agents with higher incidence</a:t>
            </a:r>
          </a:p>
          <a:p>
            <a:r>
              <a:rPr lang="en-US" dirty="0"/>
              <a:t>Rapid vs slower emergence from sevoflurane does not appear to show a difference</a:t>
            </a:r>
          </a:p>
        </p:txBody>
      </p:sp>
      <p:sp>
        <p:nvSpPr>
          <p:cNvPr id="6" name="Slide Number Placeholder 5">
            <a:extLst>
              <a:ext uri="{FF2B5EF4-FFF2-40B4-BE49-F238E27FC236}">
                <a16:creationId xmlns:a16="http://schemas.microsoft.com/office/drawing/2014/main" id="{BE5B3F1E-5082-E241-0985-C547AF0E11A3}"/>
              </a:ext>
            </a:extLst>
          </p:cNvPr>
          <p:cNvSpPr>
            <a:spLocks noGrp="1"/>
          </p:cNvSpPr>
          <p:nvPr>
            <p:ph type="sldNum" sz="quarter" idx="4"/>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120715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601A-4DAB-D591-6AB2-51AA2C927E05}"/>
              </a:ext>
            </a:extLst>
          </p:cNvPr>
          <p:cNvSpPr>
            <a:spLocks noGrp="1"/>
          </p:cNvSpPr>
          <p:nvPr>
            <p:ph type="title"/>
          </p:nvPr>
        </p:nvSpPr>
        <p:spPr/>
        <p:txBody>
          <a:bodyPr/>
          <a:lstStyle/>
          <a:p>
            <a:r>
              <a:rPr lang="en-US" dirty="0"/>
              <a:t>Risk Factors – volatile anesthetic</a:t>
            </a:r>
          </a:p>
        </p:txBody>
      </p:sp>
      <p:sp>
        <p:nvSpPr>
          <p:cNvPr id="3" name="Content Placeholder 2">
            <a:extLst>
              <a:ext uri="{FF2B5EF4-FFF2-40B4-BE49-F238E27FC236}">
                <a16:creationId xmlns:a16="http://schemas.microsoft.com/office/drawing/2014/main" id="{D665E7ED-A777-915E-78D8-1DDAE3B73789}"/>
              </a:ext>
            </a:extLst>
          </p:cNvPr>
          <p:cNvSpPr>
            <a:spLocks noGrp="1"/>
          </p:cNvSpPr>
          <p:nvPr>
            <p:ph idx="1"/>
          </p:nvPr>
        </p:nvSpPr>
        <p:spPr/>
        <p:txBody>
          <a:bodyPr/>
          <a:lstStyle/>
          <a:p>
            <a:r>
              <a:rPr lang="en-US" dirty="0"/>
              <a:t>Relative risk of EA vs Sevoflurane</a:t>
            </a:r>
          </a:p>
          <a:p>
            <a:r>
              <a:rPr lang="en-US" dirty="0"/>
              <a:t>	Halothane RR 0.51 (0.41-0.63)</a:t>
            </a:r>
          </a:p>
          <a:p>
            <a:r>
              <a:rPr lang="en-US" dirty="0"/>
              <a:t>	Isoflurane RR 0.76 (0.46-1.23)</a:t>
            </a:r>
          </a:p>
          <a:p>
            <a:r>
              <a:rPr lang="en-US" dirty="0"/>
              <a:t>	Desflurane RR 1.46 (0.92-2.31)</a:t>
            </a:r>
          </a:p>
        </p:txBody>
      </p:sp>
      <p:sp>
        <p:nvSpPr>
          <p:cNvPr id="5" name="Footer Placeholder 4">
            <a:extLst>
              <a:ext uri="{FF2B5EF4-FFF2-40B4-BE49-F238E27FC236}">
                <a16:creationId xmlns:a16="http://schemas.microsoft.com/office/drawing/2014/main" id="{A7BAF85D-753C-C3C2-6F6A-AED6D2ED6254}"/>
              </a:ext>
            </a:extLst>
          </p:cNvPr>
          <p:cNvSpPr>
            <a:spLocks noGrp="1"/>
          </p:cNvSpPr>
          <p:nvPr>
            <p:ph type="ftr" sz="quarter" idx="3"/>
          </p:nvPr>
        </p:nvSpPr>
        <p:spPr>
          <a:xfrm>
            <a:off x="1848978" y="6363658"/>
            <a:ext cx="8821897" cy="365125"/>
          </a:xfrm>
        </p:spPr>
        <p:txBody>
          <a:bodyPr/>
          <a:lstStyle/>
          <a:p>
            <a:r>
              <a:rPr lang="en-US" dirty="0" err="1"/>
              <a:t>Costi</a:t>
            </a:r>
            <a:r>
              <a:rPr lang="en-US" dirty="0"/>
              <a:t> D et al. Effects of sevoflurane vs other general anesthesia on emergence agitation in children. Cochrane Review 2014</a:t>
            </a:r>
          </a:p>
        </p:txBody>
      </p:sp>
      <p:sp>
        <p:nvSpPr>
          <p:cNvPr id="6" name="Slide Number Placeholder 5">
            <a:extLst>
              <a:ext uri="{FF2B5EF4-FFF2-40B4-BE49-F238E27FC236}">
                <a16:creationId xmlns:a16="http://schemas.microsoft.com/office/drawing/2014/main" id="{7570E59C-3BA6-92DE-429D-6A3BF444E75C}"/>
              </a:ext>
            </a:extLst>
          </p:cNvPr>
          <p:cNvSpPr>
            <a:spLocks noGrp="1"/>
          </p:cNvSpPr>
          <p:nvPr>
            <p:ph type="sldNum" sz="quarter" idx="4"/>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152778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DC25-4F64-317C-7BA2-815B7EC35EF6}"/>
              </a:ext>
            </a:extLst>
          </p:cNvPr>
          <p:cNvSpPr>
            <a:spLocks noGrp="1"/>
          </p:cNvSpPr>
          <p:nvPr>
            <p:ph type="title"/>
          </p:nvPr>
        </p:nvSpPr>
        <p:spPr/>
        <p:txBody>
          <a:bodyPr/>
          <a:lstStyle/>
          <a:p>
            <a:r>
              <a:rPr lang="en-US" dirty="0"/>
              <a:t>Risk factors – type of surgery</a:t>
            </a:r>
          </a:p>
        </p:txBody>
      </p:sp>
      <p:sp>
        <p:nvSpPr>
          <p:cNvPr id="3" name="Content Placeholder 2">
            <a:extLst>
              <a:ext uri="{FF2B5EF4-FFF2-40B4-BE49-F238E27FC236}">
                <a16:creationId xmlns:a16="http://schemas.microsoft.com/office/drawing/2014/main" id="{42209917-C3E6-605D-B17A-D273F74A7490}"/>
              </a:ext>
            </a:extLst>
          </p:cNvPr>
          <p:cNvSpPr>
            <a:spLocks noGrp="1"/>
          </p:cNvSpPr>
          <p:nvPr>
            <p:ph idx="1"/>
          </p:nvPr>
        </p:nvSpPr>
        <p:spPr/>
        <p:txBody>
          <a:bodyPr/>
          <a:lstStyle/>
          <a:p>
            <a:r>
              <a:rPr lang="en-US" dirty="0"/>
              <a:t>Surgical pain may increase risk</a:t>
            </a:r>
          </a:p>
          <a:p>
            <a:r>
              <a:rPr lang="en-US" dirty="0"/>
              <a:t>Ear, nose, throat and eye surgery are all independent risk factors</a:t>
            </a:r>
          </a:p>
          <a:p>
            <a:r>
              <a:rPr lang="en-US" dirty="0"/>
              <a:t>ED can and does occur in non-painful anesthetics, so pain clearly not whole story</a:t>
            </a:r>
          </a:p>
          <a:p>
            <a:r>
              <a:rPr lang="en-US" dirty="0"/>
              <a:t>	MRI study – ED with sevoflurane 30% vs halothane 0%</a:t>
            </a:r>
          </a:p>
        </p:txBody>
      </p:sp>
      <p:sp>
        <p:nvSpPr>
          <p:cNvPr id="6" name="Slide Number Placeholder 5">
            <a:extLst>
              <a:ext uri="{FF2B5EF4-FFF2-40B4-BE49-F238E27FC236}">
                <a16:creationId xmlns:a16="http://schemas.microsoft.com/office/drawing/2014/main" id="{BB8B4C3D-0716-198D-7F5D-AC9BCC482B69}"/>
              </a:ext>
            </a:extLst>
          </p:cNvPr>
          <p:cNvSpPr>
            <a:spLocks noGrp="1"/>
          </p:cNvSpPr>
          <p:nvPr>
            <p:ph type="sldNum" sz="quarter" idx="4"/>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30673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9ECE-4319-A0A9-893D-4454C874A3E0}"/>
              </a:ext>
            </a:extLst>
          </p:cNvPr>
          <p:cNvSpPr>
            <a:spLocks noGrp="1"/>
          </p:cNvSpPr>
          <p:nvPr>
            <p:ph type="title"/>
          </p:nvPr>
        </p:nvSpPr>
        <p:spPr/>
        <p:txBody>
          <a:bodyPr/>
          <a:lstStyle/>
          <a:p>
            <a:r>
              <a:rPr lang="en-US" dirty="0"/>
              <a:t>Behavioral risk?</a:t>
            </a:r>
          </a:p>
        </p:txBody>
      </p:sp>
      <p:sp>
        <p:nvSpPr>
          <p:cNvPr id="3" name="Content Placeholder 2">
            <a:extLst>
              <a:ext uri="{FF2B5EF4-FFF2-40B4-BE49-F238E27FC236}">
                <a16:creationId xmlns:a16="http://schemas.microsoft.com/office/drawing/2014/main" id="{B71ED589-CDB9-6C41-EB79-E402BB64F22B}"/>
              </a:ext>
            </a:extLst>
          </p:cNvPr>
          <p:cNvSpPr>
            <a:spLocks noGrp="1"/>
          </p:cNvSpPr>
          <p:nvPr>
            <p:ph idx="1"/>
          </p:nvPr>
        </p:nvSpPr>
        <p:spPr/>
        <p:txBody>
          <a:bodyPr/>
          <a:lstStyle/>
          <a:p>
            <a:r>
              <a:rPr lang="en-US" dirty="0"/>
              <a:t>Conflicting studies on risk of ED in patients with preoperative behavioral issues/anxiety</a:t>
            </a:r>
          </a:p>
          <a:p>
            <a:pPr lvl="1"/>
            <a:r>
              <a:rPr lang="en-US" dirty="0"/>
              <a:t>	Retrospective study of 800 patients showed correlation between 	higher preop anxiety and ED</a:t>
            </a:r>
          </a:p>
          <a:p>
            <a:pPr lvl="1"/>
            <a:r>
              <a:rPr lang="en-US" dirty="0"/>
              <a:t>	Two other more recent studies showed no difference in ED with 	preop anxiety</a:t>
            </a:r>
          </a:p>
          <a:p>
            <a:endParaRPr lang="en-US" dirty="0"/>
          </a:p>
        </p:txBody>
      </p:sp>
      <p:sp>
        <p:nvSpPr>
          <p:cNvPr id="6" name="Slide Number Placeholder 5">
            <a:extLst>
              <a:ext uri="{FF2B5EF4-FFF2-40B4-BE49-F238E27FC236}">
                <a16:creationId xmlns:a16="http://schemas.microsoft.com/office/drawing/2014/main" id="{32B10583-2680-AD57-B895-C17B137F206F}"/>
              </a:ext>
            </a:extLst>
          </p:cNvPr>
          <p:cNvSpPr>
            <a:spLocks noGrp="1"/>
          </p:cNvSpPr>
          <p:nvPr>
            <p:ph type="sldNum" sz="quarter" idx="4"/>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435701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000F6-C036-C228-BE8C-C7D95ED02071}"/>
              </a:ext>
            </a:extLst>
          </p:cNvPr>
          <p:cNvSpPr>
            <a:spLocks noGrp="1"/>
          </p:cNvSpPr>
          <p:nvPr>
            <p:ph type="title"/>
          </p:nvPr>
        </p:nvSpPr>
        <p:spPr/>
        <p:txBody>
          <a:bodyPr/>
          <a:lstStyle/>
          <a:p>
            <a:r>
              <a:rPr lang="en-US" dirty="0"/>
              <a:t>Pathogenesis</a:t>
            </a:r>
          </a:p>
        </p:txBody>
      </p:sp>
      <p:sp>
        <p:nvSpPr>
          <p:cNvPr id="3" name="Content Placeholder 2">
            <a:extLst>
              <a:ext uri="{FF2B5EF4-FFF2-40B4-BE49-F238E27FC236}">
                <a16:creationId xmlns:a16="http://schemas.microsoft.com/office/drawing/2014/main" id="{EBE501BC-7565-4C2F-34E7-A6663DF67F44}"/>
              </a:ext>
            </a:extLst>
          </p:cNvPr>
          <p:cNvSpPr>
            <a:spLocks noGrp="1"/>
          </p:cNvSpPr>
          <p:nvPr>
            <p:ph idx="1"/>
          </p:nvPr>
        </p:nvSpPr>
        <p:spPr/>
        <p:txBody>
          <a:bodyPr/>
          <a:lstStyle/>
          <a:p>
            <a:r>
              <a:rPr lang="en-US" dirty="0"/>
              <a:t>Remains poorly understood</a:t>
            </a:r>
          </a:p>
          <a:p>
            <a:r>
              <a:rPr lang="en-US" dirty="0"/>
              <a:t>Unique EEG characteristics in sevoflurane anesthesia</a:t>
            </a:r>
          </a:p>
          <a:p>
            <a:pPr lvl="1"/>
            <a:r>
              <a:rPr lang="en-US" dirty="0"/>
              <a:t>	differences in frontal lobe alpha and delta activity in children developing ED vs those who don’t</a:t>
            </a:r>
          </a:p>
          <a:p>
            <a:pPr lvl="1"/>
            <a:r>
              <a:rPr lang="en-US" dirty="0"/>
              <a:t>	interictal spike events more common in children who develop ED</a:t>
            </a:r>
          </a:p>
          <a:p>
            <a:r>
              <a:rPr lang="en-US" dirty="0"/>
              <a:t>However, these findings aren’t seen in with isoflurane and desflurane, and these agents also cause ED</a:t>
            </a:r>
          </a:p>
          <a:p>
            <a:r>
              <a:rPr lang="en-US" dirty="0"/>
              <a:t>Excitation of the locus coeruleus in animal studies</a:t>
            </a:r>
          </a:p>
          <a:p>
            <a:r>
              <a:rPr lang="en-US" dirty="0"/>
              <a:t>	</a:t>
            </a:r>
          </a:p>
        </p:txBody>
      </p:sp>
      <p:sp>
        <p:nvSpPr>
          <p:cNvPr id="5" name="Footer Placeholder 4">
            <a:extLst>
              <a:ext uri="{FF2B5EF4-FFF2-40B4-BE49-F238E27FC236}">
                <a16:creationId xmlns:a16="http://schemas.microsoft.com/office/drawing/2014/main" id="{3FF9CB72-74FB-7CC5-B4F5-C907C0E7FC15}"/>
              </a:ext>
            </a:extLst>
          </p:cNvPr>
          <p:cNvSpPr>
            <a:spLocks noGrp="1"/>
          </p:cNvSpPr>
          <p:nvPr>
            <p:ph type="ftr" sz="quarter" idx="3"/>
          </p:nvPr>
        </p:nvSpPr>
        <p:spPr>
          <a:xfrm>
            <a:off x="1630392" y="6356350"/>
            <a:ext cx="9779182" cy="365125"/>
          </a:xfrm>
        </p:spPr>
        <p:txBody>
          <a:bodyPr/>
          <a:lstStyle/>
          <a:p>
            <a:r>
              <a:rPr lang="en-US" dirty="0" err="1"/>
              <a:t>Yasui</a:t>
            </a:r>
            <a:r>
              <a:rPr lang="en-US" dirty="0"/>
              <a:t> Y et al. Sevoflurane directly excites the locus coeruleus neurons of rats. </a:t>
            </a:r>
            <a:r>
              <a:rPr lang="en-US" dirty="0" err="1"/>
              <a:t>Anesthesiololgy</a:t>
            </a:r>
            <a:r>
              <a:rPr lang="en-US" dirty="0"/>
              <a:t> 2007;107(6):992-1002</a:t>
            </a:r>
          </a:p>
        </p:txBody>
      </p:sp>
      <p:sp>
        <p:nvSpPr>
          <p:cNvPr id="6" name="Slide Number Placeholder 5">
            <a:extLst>
              <a:ext uri="{FF2B5EF4-FFF2-40B4-BE49-F238E27FC236}">
                <a16:creationId xmlns:a16="http://schemas.microsoft.com/office/drawing/2014/main" id="{39B270AE-818A-B41A-9E6B-E6F05E740B7F}"/>
              </a:ext>
            </a:extLst>
          </p:cNvPr>
          <p:cNvSpPr>
            <a:spLocks noGrp="1"/>
          </p:cNvSpPr>
          <p:nvPr>
            <p:ph type="sldNum" sz="quarter" idx="4"/>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2198158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722C3-DCB6-12F0-E376-DC86E303A980}"/>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E190B2EE-7595-2891-B17C-F9C362E38C66}"/>
              </a:ext>
            </a:extLst>
          </p:cNvPr>
          <p:cNvSpPr>
            <a:spLocks noGrp="1"/>
          </p:cNvSpPr>
          <p:nvPr>
            <p:ph idx="1"/>
          </p:nvPr>
        </p:nvSpPr>
        <p:spPr/>
        <p:txBody>
          <a:bodyPr/>
          <a:lstStyle/>
          <a:p>
            <a:r>
              <a:rPr lang="en-US" dirty="0"/>
              <a:t>Clinical diagnosis of:</a:t>
            </a:r>
          </a:p>
          <a:p>
            <a:r>
              <a:rPr lang="en-US" dirty="0"/>
              <a:t>	Agitated delirium</a:t>
            </a:r>
          </a:p>
          <a:p>
            <a:r>
              <a:rPr lang="en-US" dirty="0"/>
              <a:t>	Hypoactive delirium</a:t>
            </a:r>
          </a:p>
          <a:p>
            <a:r>
              <a:rPr lang="en-US" dirty="0"/>
              <a:t>Differential diagnosis</a:t>
            </a:r>
          </a:p>
          <a:p>
            <a:r>
              <a:rPr lang="en-US" dirty="0"/>
              <a:t>	Pain – most common</a:t>
            </a:r>
          </a:p>
          <a:p>
            <a:r>
              <a:rPr lang="en-US" dirty="0"/>
              <a:t>	Hypoxia, hypotension, hypercarbia, hypoglycemia</a:t>
            </a:r>
          </a:p>
          <a:p>
            <a:r>
              <a:rPr lang="en-US" dirty="0"/>
              <a:t>	CNS accident/increased ICP</a:t>
            </a:r>
          </a:p>
        </p:txBody>
      </p:sp>
      <p:sp>
        <p:nvSpPr>
          <p:cNvPr id="6" name="Slide Number Placeholder 5">
            <a:extLst>
              <a:ext uri="{FF2B5EF4-FFF2-40B4-BE49-F238E27FC236}">
                <a16:creationId xmlns:a16="http://schemas.microsoft.com/office/drawing/2014/main" id="{5E751AB1-BE19-4311-CF13-66681C6FD921}"/>
              </a:ext>
            </a:extLst>
          </p:cNvPr>
          <p:cNvSpPr>
            <a:spLocks noGrp="1"/>
          </p:cNvSpPr>
          <p:nvPr>
            <p:ph type="sldNum" sz="quarter" idx="4"/>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354440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45BD-7F7D-F181-18AE-EC1BEAE480E5}"/>
              </a:ext>
            </a:extLst>
          </p:cNvPr>
          <p:cNvSpPr>
            <a:spLocks noGrp="1"/>
          </p:cNvSpPr>
          <p:nvPr>
            <p:ph type="title"/>
          </p:nvPr>
        </p:nvSpPr>
        <p:spPr/>
        <p:txBody>
          <a:bodyPr/>
          <a:lstStyle/>
          <a:p>
            <a:r>
              <a:rPr lang="en-US" sz="2800" dirty="0"/>
              <a:t>Pediatric Anesthesia Emergence Delirium (PAED) scale</a:t>
            </a:r>
          </a:p>
        </p:txBody>
      </p:sp>
      <p:sp>
        <p:nvSpPr>
          <p:cNvPr id="3" name="Content Placeholder 2">
            <a:extLst>
              <a:ext uri="{FF2B5EF4-FFF2-40B4-BE49-F238E27FC236}">
                <a16:creationId xmlns:a16="http://schemas.microsoft.com/office/drawing/2014/main" id="{3740AE6A-BD63-AFA2-9B58-ADD8BA4615BA}"/>
              </a:ext>
            </a:extLst>
          </p:cNvPr>
          <p:cNvSpPr>
            <a:spLocks noGrp="1"/>
          </p:cNvSpPr>
          <p:nvPr>
            <p:ph idx="1"/>
          </p:nvPr>
        </p:nvSpPr>
        <p:spPr/>
        <p:txBody>
          <a:bodyPr/>
          <a:lstStyle/>
          <a:p>
            <a:endParaRPr lang="en-US"/>
          </a:p>
        </p:txBody>
      </p:sp>
      <p:sp>
        <p:nvSpPr>
          <p:cNvPr id="5" name="Footer Placeholder 4">
            <a:extLst>
              <a:ext uri="{FF2B5EF4-FFF2-40B4-BE49-F238E27FC236}">
                <a16:creationId xmlns:a16="http://schemas.microsoft.com/office/drawing/2014/main" id="{E73CE3D4-D8D9-3623-54A3-957CC1F37BE7}"/>
              </a:ext>
            </a:extLst>
          </p:cNvPr>
          <p:cNvSpPr>
            <a:spLocks noGrp="1"/>
          </p:cNvSpPr>
          <p:nvPr>
            <p:ph type="ftr" sz="quarter" idx="3"/>
          </p:nvPr>
        </p:nvSpPr>
        <p:spPr>
          <a:xfrm>
            <a:off x="1167492" y="6356350"/>
            <a:ext cx="10012342" cy="365125"/>
          </a:xfrm>
        </p:spPr>
        <p:txBody>
          <a:bodyPr/>
          <a:lstStyle/>
          <a:p>
            <a:r>
              <a:rPr lang="en-US" dirty="0"/>
              <a:t>Sikich N et al. Development and psychometric evaluation of the pediatric anesthesia emergence delirium scale. Anesthesiology 2004;100(5)1138-45</a:t>
            </a:r>
          </a:p>
        </p:txBody>
      </p:sp>
      <p:sp>
        <p:nvSpPr>
          <p:cNvPr id="6" name="Slide Number Placeholder 5">
            <a:extLst>
              <a:ext uri="{FF2B5EF4-FFF2-40B4-BE49-F238E27FC236}">
                <a16:creationId xmlns:a16="http://schemas.microsoft.com/office/drawing/2014/main" id="{2D4149A9-F3FF-FA5E-C17B-305EF6555989}"/>
              </a:ext>
            </a:extLst>
          </p:cNvPr>
          <p:cNvSpPr>
            <a:spLocks noGrp="1"/>
          </p:cNvSpPr>
          <p:nvPr>
            <p:ph type="sldNum" sz="quarter" idx="4"/>
          </p:nvPr>
        </p:nvSpPr>
        <p:spPr/>
        <p:txBody>
          <a:bodyPr/>
          <a:lstStyle/>
          <a:p>
            <a:fld id="{294A09A9-5501-47C1-A89A-A340965A2BE2}" type="slidenum">
              <a:rPr lang="en-US" smtClean="0"/>
              <a:pPr/>
              <a:t>16</a:t>
            </a:fld>
            <a:endParaRPr lang="en-US" dirty="0"/>
          </a:p>
        </p:txBody>
      </p:sp>
      <p:pic>
        <p:nvPicPr>
          <p:cNvPr id="7" name="Google Shape;168;p31">
            <a:extLst>
              <a:ext uri="{FF2B5EF4-FFF2-40B4-BE49-F238E27FC236}">
                <a16:creationId xmlns:a16="http://schemas.microsoft.com/office/drawing/2014/main" id="{76097547-8E83-4417-E0B4-E1E02C5AA445}"/>
              </a:ext>
            </a:extLst>
          </p:cNvPr>
          <p:cNvPicPr preferRelativeResize="0"/>
          <p:nvPr/>
        </p:nvPicPr>
        <p:blipFill>
          <a:blip r:embed="rId3">
            <a:alphaModFix/>
          </a:blip>
          <a:stretch>
            <a:fillRect/>
          </a:stretch>
        </p:blipFill>
        <p:spPr>
          <a:xfrm>
            <a:off x="2228670" y="2239094"/>
            <a:ext cx="7372350" cy="2914650"/>
          </a:xfrm>
          <a:prstGeom prst="rect">
            <a:avLst/>
          </a:prstGeom>
          <a:noFill/>
          <a:ln>
            <a:noFill/>
          </a:ln>
        </p:spPr>
      </p:pic>
    </p:spTree>
    <p:extLst>
      <p:ext uri="{BB962C8B-B14F-4D97-AF65-F5344CB8AC3E}">
        <p14:creationId xmlns:p14="http://schemas.microsoft.com/office/powerpoint/2010/main" val="149607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5A48-8870-7074-53A5-4C5DA92F7A9F}"/>
              </a:ext>
            </a:extLst>
          </p:cNvPr>
          <p:cNvSpPr>
            <a:spLocks noGrp="1"/>
          </p:cNvSpPr>
          <p:nvPr>
            <p:ph type="title"/>
          </p:nvPr>
        </p:nvSpPr>
        <p:spPr/>
        <p:txBody>
          <a:bodyPr/>
          <a:lstStyle/>
          <a:p>
            <a:r>
              <a:rPr lang="en-US" dirty="0"/>
              <a:t>Prevention</a:t>
            </a:r>
          </a:p>
        </p:txBody>
      </p:sp>
      <p:sp>
        <p:nvSpPr>
          <p:cNvPr id="3" name="Content Placeholder 2">
            <a:extLst>
              <a:ext uri="{FF2B5EF4-FFF2-40B4-BE49-F238E27FC236}">
                <a16:creationId xmlns:a16="http://schemas.microsoft.com/office/drawing/2014/main" id="{165B4AB8-71F1-1DCC-C245-D689B7281B71}"/>
              </a:ext>
            </a:extLst>
          </p:cNvPr>
          <p:cNvSpPr>
            <a:spLocks noGrp="1"/>
          </p:cNvSpPr>
          <p:nvPr>
            <p:ph idx="1"/>
          </p:nvPr>
        </p:nvSpPr>
        <p:spPr/>
        <p:txBody>
          <a:bodyPr/>
          <a:lstStyle/>
          <a:p>
            <a:r>
              <a:rPr lang="en-US" dirty="0"/>
              <a:t>Most straightforward way to avoid ED is to avoid volatile anesthetics</a:t>
            </a:r>
          </a:p>
          <a:p>
            <a:r>
              <a:rPr lang="en-US" dirty="0"/>
              <a:t>	Propofol-based anesthetic RR 0.35 (0.25-0.51) of ED</a:t>
            </a:r>
          </a:p>
          <a:p>
            <a:r>
              <a:rPr lang="en-US" dirty="0"/>
              <a:t>While less efficacious, several other strategies to prevent ED are beneficial</a:t>
            </a:r>
          </a:p>
          <a:p>
            <a:r>
              <a:rPr lang="en-US" dirty="0"/>
              <a:t>Risk of ED is not zero with propofol-based anesthetic</a:t>
            </a:r>
          </a:p>
        </p:txBody>
      </p:sp>
      <p:sp>
        <p:nvSpPr>
          <p:cNvPr id="6" name="Slide Number Placeholder 5">
            <a:extLst>
              <a:ext uri="{FF2B5EF4-FFF2-40B4-BE49-F238E27FC236}">
                <a16:creationId xmlns:a16="http://schemas.microsoft.com/office/drawing/2014/main" id="{A7C3CCCA-EE53-15CA-D2EA-F9B3BB0EBE78}"/>
              </a:ext>
            </a:extLst>
          </p:cNvPr>
          <p:cNvSpPr>
            <a:spLocks noGrp="1"/>
          </p:cNvSpPr>
          <p:nvPr>
            <p:ph type="sldNum" sz="quarter" idx="4"/>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75920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9E4C-DDC4-5D15-A59D-54BA3D47ABBF}"/>
              </a:ext>
            </a:extLst>
          </p:cNvPr>
          <p:cNvSpPr>
            <a:spLocks noGrp="1"/>
          </p:cNvSpPr>
          <p:nvPr>
            <p:ph type="title"/>
          </p:nvPr>
        </p:nvSpPr>
        <p:spPr/>
        <p:txBody>
          <a:bodyPr/>
          <a:lstStyle/>
          <a:p>
            <a:r>
              <a:rPr lang="en-US" dirty="0"/>
              <a:t>Preoperative anxiety modification</a:t>
            </a:r>
          </a:p>
        </p:txBody>
      </p:sp>
      <p:sp>
        <p:nvSpPr>
          <p:cNvPr id="3" name="Content Placeholder 2">
            <a:extLst>
              <a:ext uri="{FF2B5EF4-FFF2-40B4-BE49-F238E27FC236}">
                <a16:creationId xmlns:a16="http://schemas.microsoft.com/office/drawing/2014/main" id="{1CC168EF-7AF0-C2E6-5B9C-A980773303BF}"/>
              </a:ext>
            </a:extLst>
          </p:cNvPr>
          <p:cNvSpPr>
            <a:spLocks noGrp="1"/>
          </p:cNvSpPr>
          <p:nvPr>
            <p:ph idx="1"/>
          </p:nvPr>
        </p:nvSpPr>
        <p:spPr>
          <a:xfrm>
            <a:off x="1167492" y="2077513"/>
            <a:ext cx="9779182" cy="3366815"/>
          </a:xfrm>
        </p:spPr>
        <p:txBody>
          <a:bodyPr/>
          <a:lstStyle/>
          <a:p>
            <a:r>
              <a:rPr lang="en-US" dirty="0"/>
              <a:t>Decreasing anxiety after surgery via parental presence at induction or video distraction may decreased rates of ED</a:t>
            </a:r>
          </a:p>
          <a:p>
            <a:r>
              <a:rPr lang="en-US" dirty="0"/>
              <a:t>No convincing evidence that pharmacologic premedication alters rate of ED</a:t>
            </a:r>
          </a:p>
          <a:p>
            <a:r>
              <a:rPr lang="en-US" dirty="0"/>
              <a:t>Intensive family-centered induction education decreased preop anxiety and decreased ED (10%) vs control (24%), premed (21%), and parental induction (16%) groups in one study</a:t>
            </a:r>
          </a:p>
        </p:txBody>
      </p:sp>
      <p:sp>
        <p:nvSpPr>
          <p:cNvPr id="5" name="Footer Placeholder 4">
            <a:extLst>
              <a:ext uri="{FF2B5EF4-FFF2-40B4-BE49-F238E27FC236}">
                <a16:creationId xmlns:a16="http://schemas.microsoft.com/office/drawing/2014/main" id="{725F5450-5979-85B6-597E-225D68A80519}"/>
              </a:ext>
            </a:extLst>
          </p:cNvPr>
          <p:cNvSpPr>
            <a:spLocks noGrp="1"/>
          </p:cNvSpPr>
          <p:nvPr>
            <p:ph type="ftr" sz="quarter" idx="3"/>
          </p:nvPr>
        </p:nvSpPr>
        <p:spPr>
          <a:xfrm>
            <a:off x="683288" y="6356350"/>
            <a:ext cx="10801978" cy="365125"/>
          </a:xfrm>
        </p:spPr>
        <p:txBody>
          <a:bodyPr/>
          <a:lstStyle/>
          <a:p>
            <a:r>
              <a:rPr lang="en-US" dirty="0"/>
              <a:t>Kain et al. Family-centered preparation for surgery improves perioperative outcomes in children: a randomized controlled trial. </a:t>
            </a:r>
            <a:r>
              <a:rPr lang="en-US" dirty="0" err="1"/>
              <a:t>Anesthesiololgy</a:t>
            </a:r>
            <a:r>
              <a:rPr lang="en-US" dirty="0"/>
              <a:t>. 2007;106:65-74</a:t>
            </a:r>
          </a:p>
        </p:txBody>
      </p:sp>
      <p:sp>
        <p:nvSpPr>
          <p:cNvPr id="6" name="Slide Number Placeholder 5">
            <a:extLst>
              <a:ext uri="{FF2B5EF4-FFF2-40B4-BE49-F238E27FC236}">
                <a16:creationId xmlns:a16="http://schemas.microsoft.com/office/drawing/2014/main" id="{A653AC07-17ED-1995-800A-49093FD3AC8B}"/>
              </a:ext>
            </a:extLst>
          </p:cNvPr>
          <p:cNvSpPr>
            <a:spLocks noGrp="1"/>
          </p:cNvSpPr>
          <p:nvPr>
            <p:ph type="sldNum" sz="quarter" idx="4"/>
          </p:nvPr>
        </p:nvSpPr>
        <p:spPr/>
        <p:txBody>
          <a:bodyPr/>
          <a:lstStyle/>
          <a:p>
            <a:fld id="{294A09A9-5501-47C1-A89A-A340965A2BE2}" type="slidenum">
              <a:rPr lang="en-US" smtClean="0"/>
              <a:pPr/>
              <a:t>18</a:t>
            </a:fld>
            <a:endParaRPr lang="en-US" dirty="0"/>
          </a:p>
        </p:txBody>
      </p:sp>
    </p:spTree>
    <p:extLst>
      <p:ext uri="{BB962C8B-B14F-4D97-AF65-F5344CB8AC3E}">
        <p14:creationId xmlns:p14="http://schemas.microsoft.com/office/powerpoint/2010/main" val="3906440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D676-3281-2BE1-5D16-EE8D4C6152CF}"/>
              </a:ext>
            </a:extLst>
          </p:cNvPr>
          <p:cNvSpPr>
            <a:spLocks noGrp="1"/>
          </p:cNvSpPr>
          <p:nvPr>
            <p:ph type="title"/>
          </p:nvPr>
        </p:nvSpPr>
        <p:spPr/>
        <p:txBody>
          <a:bodyPr/>
          <a:lstStyle/>
          <a:p>
            <a:r>
              <a:rPr lang="en-US" dirty="0"/>
              <a:t>Prevention</a:t>
            </a:r>
          </a:p>
        </p:txBody>
      </p:sp>
      <p:sp>
        <p:nvSpPr>
          <p:cNvPr id="3" name="Content Placeholder 2">
            <a:extLst>
              <a:ext uri="{FF2B5EF4-FFF2-40B4-BE49-F238E27FC236}">
                <a16:creationId xmlns:a16="http://schemas.microsoft.com/office/drawing/2014/main" id="{5A3D90EE-A9FD-3782-D29E-B3BF20F908E0}"/>
              </a:ext>
            </a:extLst>
          </p:cNvPr>
          <p:cNvSpPr>
            <a:spLocks noGrp="1"/>
          </p:cNvSpPr>
          <p:nvPr>
            <p:ph idx="1"/>
          </p:nvPr>
        </p:nvSpPr>
        <p:spPr/>
        <p:txBody>
          <a:bodyPr/>
          <a:lstStyle/>
          <a:p>
            <a:r>
              <a:rPr lang="en-US" dirty="0"/>
              <a:t>Propofol – 1 mg/kg bolus at end of procedure</a:t>
            </a:r>
          </a:p>
          <a:p>
            <a:r>
              <a:rPr lang="en-US" dirty="0"/>
              <a:t>Midazolam – 0.03 mg/kg at end of procedure</a:t>
            </a:r>
          </a:p>
          <a:p>
            <a:r>
              <a:rPr lang="en-US" dirty="0"/>
              <a:t>Fentanyl - 0.5-1 mcg/kg at end of anesthetic (RR 0.37)</a:t>
            </a:r>
          </a:p>
          <a:p>
            <a:r>
              <a:rPr lang="en-US" dirty="0"/>
              <a:t>Ketamine – 0.25 mg/kg at end of procedure</a:t>
            </a:r>
          </a:p>
          <a:p>
            <a:r>
              <a:rPr lang="en-US" dirty="0"/>
              <a:t>Dexmedetomidine – 0.3-1 mcg/kg (RR 0.37)</a:t>
            </a:r>
          </a:p>
          <a:p>
            <a:r>
              <a:rPr lang="en-US" dirty="0"/>
              <a:t>Clonidine – 2 mcg/kg (RR 0.45)</a:t>
            </a:r>
          </a:p>
          <a:p>
            <a:r>
              <a:rPr lang="en-US" dirty="0"/>
              <a:t>Gabapentin – 5 mg/kg</a:t>
            </a:r>
          </a:p>
        </p:txBody>
      </p:sp>
      <p:sp>
        <p:nvSpPr>
          <p:cNvPr id="6" name="Slide Number Placeholder 5">
            <a:extLst>
              <a:ext uri="{FF2B5EF4-FFF2-40B4-BE49-F238E27FC236}">
                <a16:creationId xmlns:a16="http://schemas.microsoft.com/office/drawing/2014/main" id="{5820451D-4B0A-B5AC-959E-D45C68CBFFA8}"/>
              </a:ext>
            </a:extLst>
          </p:cNvPr>
          <p:cNvSpPr>
            <a:spLocks noGrp="1"/>
          </p:cNvSpPr>
          <p:nvPr>
            <p:ph type="sldNum" sz="quarter" idx="4"/>
          </p:nvPr>
        </p:nvSpPr>
        <p:spPr/>
        <p:txBody>
          <a:bodyPr/>
          <a:lstStyle/>
          <a:p>
            <a:fld id="{294A09A9-5501-47C1-A89A-A340965A2BE2}" type="slidenum">
              <a:rPr lang="en-US" smtClean="0"/>
              <a:pPr/>
              <a:t>19</a:t>
            </a:fld>
            <a:endParaRPr lang="en-US" dirty="0"/>
          </a:p>
        </p:txBody>
      </p:sp>
    </p:spTree>
    <p:extLst>
      <p:ext uri="{BB962C8B-B14F-4D97-AF65-F5344CB8AC3E}">
        <p14:creationId xmlns:p14="http://schemas.microsoft.com/office/powerpoint/2010/main" val="287500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US" dirty="0"/>
              <a:t>Items for discussion</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366815"/>
          </a:xfrm>
        </p:spPr>
        <p:txBody>
          <a:bodyPr vert="horz" lIns="91440" tIns="45720" rIns="91440" bIns="45720" rtlCol="0" anchor="t">
            <a:normAutofit/>
          </a:bodyPr>
          <a:lstStyle/>
          <a:p>
            <a:r>
              <a:rPr lang="en-US" dirty="0"/>
              <a:t>Define Emergence Delirium (ED)</a:t>
            </a:r>
          </a:p>
          <a:p>
            <a:r>
              <a:rPr lang="en-US" dirty="0"/>
              <a:t>Identify risk factors for ED</a:t>
            </a:r>
          </a:p>
          <a:p>
            <a:r>
              <a:rPr lang="en-US" dirty="0"/>
              <a:t>Review current prevention and treatment recommendations</a:t>
            </a:r>
          </a:p>
          <a:p>
            <a:r>
              <a:rPr lang="en-US" dirty="0"/>
              <a:t>Discuss PONV in pediatric patients</a:t>
            </a:r>
          </a:p>
          <a:p>
            <a:r>
              <a:rPr lang="en-US" dirty="0"/>
              <a:t>List pharmacologic prophylaxis and treatment options</a:t>
            </a:r>
          </a:p>
          <a:p>
            <a:endParaRPr lang="en-US" dirty="0"/>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D447-A842-BFF4-B876-AE5DC20DF978}"/>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031E3DD5-61F5-A5E1-FA72-978776332DEE}"/>
              </a:ext>
            </a:extLst>
          </p:cNvPr>
          <p:cNvSpPr>
            <a:spLocks noGrp="1"/>
          </p:cNvSpPr>
          <p:nvPr>
            <p:ph idx="1"/>
          </p:nvPr>
        </p:nvSpPr>
        <p:spPr/>
        <p:txBody>
          <a:bodyPr/>
          <a:lstStyle/>
          <a:p>
            <a:r>
              <a:rPr lang="en-US" dirty="0"/>
              <a:t>ED is a self-limited problem and will resolve usually within 45 min – 1 hour</a:t>
            </a:r>
          </a:p>
          <a:p>
            <a:r>
              <a:rPr lang="en-US" dirty="0"/>
              <a:t>If the patient is safe, no treatment is required</a:t>
            </a:r>
          </a:p>
          <a:p>
            <a:r>
              <a:rPr lang="en-US" dirty="0"/>
              <a:t>If there is a threat to patient or caregiver safety, pharmacologic treatment can temporize until the problem resolves</a:t>
            </a:r>
          </a:p>
          <a:p>
            <a:r>
              <a:rPr lang="en-US" dirty="0"/>
              <a:t>Consider differential diagnosis and look for any dangerous causes</a:t>
            </a:r>
          </a:p>
        </p:txBody>
      </p:sp>
      <p:sp>
        <p:nvSpPr>
          <p:cNvPr id="6" name="Slide Number Placeholder 5">
            <a:extLst>
              <a:ext uri="{FF2B5EF4-FFF2-40B4-BE49-F238E27FC236}">
                <a16:creationId xmlns:a16="http://schemas.microsoft.com/office/drawing/2014/main" id="{EE86FF35-6EF2-EBD7-7D8B-C1A8FC944AA9}"/>
              </a:ext>
            </a:extLst>
          </p:cNvPr>
          <p:cNvSpPr>
            <a:spLocks noGrp="1"/>
          </p:cNvSpPr>
          <p:nvPr>
            <p:ph type="sldNum" sz="quarter" idx="4"/>
          </p:nvPr>
        </p:nvSpPr>
        <p:spPr/>
        <p:txBody>
          <a:bodyPr/>
          <a:lstStyle/>
          <a:p>
            <a:fld id="{294A09A9-5501-47C1-A89A-A340965A2BE2}" type="slidenum">
              <a:rPr lang="en-US" smtClean="0"/>
              <a:pPr/>
              <a:t>20</a:t>
            </a:fld>
            <a:endParaRPr lang="en-US" dirty="0"/>
          </a:p>
        </p:txBody>
      </p:sp>
    </p:spTree>
    <p:extLst>
      <p:ext uri="{BB962C8B-B14F-4D97-AF65-F5344CB8AC3E}">
        <p14:creationId xmlns:p14="http://schemas.microsoft.com/office/powerpoint/2010/main" val="915458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C56C-1FCF-7A9F-7830-A35F4719BC19}"/>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238A861F-A0E4-84C9-48CA-DF16EFF047AA}"/>
              </a:ext>
            </a:extLst>
          </p:cNvPr>
          <p:cNvSpPr>
            <a:spLocks noGrp="1"/>
          </p:cNvSpPr>
          <p:nvPr>
            <p:ph idx="1"/>
          </p:nvPr>
        </p:nvSpPr>
        <p:spPr/>
        <p:txBody>
          <a:bodyPr/>
          <a:lstStyle/>
          <a:p>
            <a:r>
              <a:rPr lang="en-US" dirty="0"/>
              <a:t>Non-pharmacologic options</a:t>
            </a:r>
          </a:p>
          <a:p>
            <a:pPr lvl="1"/>
            <a:r>
              <a:rPr lang="en-US" dirty="0"/>
              <a:t>	Parental presence (most beneficial in agitation &gt; delirium)</a:t>
            </a:r>
          </a:p>
          <a:p>
            <a:pPr lvl="1"/>
            <a:r>
              <a:rPr lang="en-US" dirty="0"/>
              <a:t>	Surgery-specific preparation</a:t>
            </a:r>
          </a:p>
          <a:p>
            <a:pPr lvl="1"/>
            <a:r>
              <a:rPr lang="en-US" dirty="0"/>
              <a:t>		Preoperative eyepatch</a:t>
            </a:r>
          </a:p>
          <a:p>
            <a:pPr lvl="1"/>
            <a:r>
              <a:rPr lang="en-US" dirty="0"/>
              <a:t>		Preop OR visit/Preoperative anxiety control and education</a:t>
            </a:r>
          </a:p>
          <a:p>
            <a:pPr lvl="1"/>
            <a:r>
              <a:rPr lang="en-US" dirty="0"/>
              <a:t>		Avoidance of prolonged fasting</a:t>
            </a:r>
          </a:p>
        </p:txBody>
      </p:sp>
      <p:sp>
        <p:nvSpPr>
          <p:cNvPr id="6" name="Slide Number Placeholder 5">
            <a:extLst>
              <a:ext uri="{FF2B5EF4-FFF2-40B4-BE49-F238E27FC236}">
                <a16:creationId xmlns:a16="http://schemas.microsoft.com/office/drawing/2014/main" id="{EADA086D-FE5A-2004-4889-8A4D0610806A}"/>
              </a:ext>
            </a:extLst>
          </p:cNvPr>
          <p:cNvSpPr>
            <a:spLocks noGrp="1"/>
          </p:cNvSpPr>
          <p:nvPr>
            <p:ph type="sldNum" sz="quarter" idx="4"/>
          </p:nvPr>
        </p:nvSpPr>
        <p:spPr/>
        <p:txBody>
          <a:bodyPr/>
          <a:lstStyle/>
          <a:p>
            <a:fld id="{294A09A9-5501-47C1-A89A-A340965A2BE2}" type="slidenum">
              <a:rPr lang="en-US" smtClean="0"/>
              <a:pPr/>
              <a:t>21</a:t>
            </a:fld>
            <a:endParaRPr lang="en-US" dirty="0"/>
          </a:p>
        </p:txBody>
      </p:sp>
    </p:spTree>
    <p:extLst>
      <p:ext uri="{BB962C8B-B14F-4D97-AF65-F5344CB8AC3E}">
        <p14:creationId xmlns:p14="http://schemas.microsoft.com/office/powerpoint/2010/main" val="2481458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7E8E-6047-059E-2DA2-3D9AD175676C}"/>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53A8F1C3-6977-7F1F-F20B-38E779C4DCF3}"/>
              </a:ext>
            </a:extLst>
          </p:cNvPr>
          <p:cNvSpPr>
            <a:spLocks noGrp="1"/>
          </p:cNvSpPr>
          <p:nvPr>
            <p:ph idx="1"/>
          </p:nvPr>
        </p:nvSpPr>
        <p:spPr/>
        <p:txBody>
          <a:bodyPr/>
          <a:lstStyle/>
          <a:p>
            <a:r>
              <a:rPr lang="en-US" dirty="0"/>
              <a:t>Sedative medications to allow ED time to clear</a:t>
            </a:r>
          </a:p>
          <a:p>
            <a:r>
              <a:rPr lang="en-US" dirty="0"/>
              <a:t>Dexmedetomidine 0.5 - 1 mcg/kg</a:t>
            </a:r>
          </a:p>
          <a:p>
            <a:r>
              <a:rPr lang="en-US" dirty="0"/>
              <a:t>Fentanyl 0.5 – 1 mcg/kg</a:t>
            </a:r>
          </a:p>
          <a:p>
            <a:r>
              <a:rPr lang="en-US" dirty="0"/>
              <a:t>Propofol 1 mg/kg</a:t>
            </a:r>
          </a:p>
          <a:p>
            <a:r>
              <a:rPr lang="en-US" dirty="0"/>
              <a:t>Midazolam</a:t>
            </a:r>
          </a:p>
        </p:txBody>
      </p:sp>
      <p:sp>
        <p:nvSpPr>
          <p:cNvPr id="5" name="Footer Placeholder 4">
            <a:extLst>
              <a:ext uri="{FF2B5EF4-FFF2-40B4-BE49-F238E27FC236}">
                <a16:creationId xmlns:a16="http://schemas.microsoft.com/office/drawing/2014/main" id="{52177C0C-1673-3DCC-50E3-2F4B28C0C1A9}"/>
              </a:ext>
            </a:extLst>
          </p:cNvPr>
          <p:cNvSpPr>
            <a:spLocks noGrp="1"/>
          </p:cNvSpPr>
          <p:nvPr>
            <p:ph type="ftr" sz="quarter" idx="3"/>
          </p:nvPr>
        </p:nvSpPr>
        <p:spPr>
          <a:xfrm>
            <a:off x="189781" y="6356350"/>
            <a:ext cx="11274725" cy="365125"/>
          </a:xfrm>
        </p:spPr>
        <p:txBody>
          <a:bodyPr/>
          <a:lstStyle/>
          <a:p>
            <a:r>
              <a:rPr lang="en-US" dirty="0"/>
              <a:t>Han X et al. Single bolus dexmedetomidine versus propofol for treatment of pediatric emergence delirium following general anesthesia. </a:t>
            </a:r>
            <a:r>
              <a:rPr lang="en-US" dirty="0" err="1"/>
              <a:t>Paediatr</a:t>
            </a:r>
            <a:r>
              <a:rPr lang="en-US" dirty="0"/>
              <a:t> </a:t>
            </a:r>
            <a:r>
              <a:rPr lang="en-US" dirty="0" err="1"/>
              <a:t>Anaesth</a:t>
            </a:r>
            <a:r>
              <a:rPr lang="en-US" dirty="0"/>
              <a:t>. 2002;32(3)446</a:t>
            </a:r>
          </a:p>
        </p:txBody>
      </p:sp>
      <p:sp>
        <p:nvSpPr>
          <p:cNvPr id="6" name="Slide Number Placeholder 5">
            <a:extLst>
              <a:ext uri="{FF2B5EF4-FFF2-40B4-BE49-F238E27FC236}">
                <a16:creationId xmlns:a16="http://schemas.microsoft.com/office/drawing/2014/main" id="{375D96ED-F439-811D-573B-4BA7F95C3D8B}"/>
              </a:ext>
            </a:extLst>
          </p:cNvPr>
          <p:cNvSpPr>
            <a:spLocks noGrp="1"/>
          </p:cNvSpPr>
          <p:nvPr>
            <p:ph type="sldNum" sz="quarter" idx="4"/>
          </p:nvPr>
        </p:nvSpPr>
        <p:spPr/>
        <p:txBody>
          <a:bodyPr/>
          <a:lstStyle/>
          <a:p>
            <a:fld id="{294A09A9-5501-47C1-A89A-A340965A2BE2}" type="slidenum">
              <a:rPr lang="en-US" smtClean="0"/>
              <a:pPr/>
              <a:t>22</a:t>
            </a:fld>
            <a:endParaRPr lang="en-US" dirty="0"/>
          </a:p>
        </p:txBody>
      </p:sp>
    </p:spTree>
    <p:extLst>
      <p:ext uri="{BB962C8B-B14F-4D97-AF65-F5344CB8AC3E}">
        <p14:creationId xmlns:p14="http://schemas.microsoft.com/office/powerpoint/2010/main" val="3540681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71D3-C011-AF95-8388-DABE32235B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5C028-C618-67D8-A45F-467325603B89}"/>
              </a:ext>
            </a:extLst>
          </p:cNvPr>
          <p:cNvSpPr>
            <a:spLocks noGrp="1"/>
          </p:cNvSpPr>
          <p:nvPr>
            <p:ph idx="1"/>
          </p:nvPr>
        </p:nvSpPr>
        <p:spPr/>
        <p:txBody>
          <a:bodyPr/>
          <a:lstStyle/>
          <a:p>
            <a:endParaRPr lang="en-US"/>
          </a:p>
        </p:txBody>
      </p:sp>
      <p:sp>
        <p:nvSpPr>
          <p:cNvPr id="5" name="Footer Placeholder 4">
            <a:extLst>
              <a:ext uri="{FF2B5EF4-FFF2-40B4-BE49-F238E27FC236}">
                <a16:creationId xmlns:a16="http://schemas.microsoft.com/office/drawing/2014/main" id="{D623AB26-3830-C033-DE6B-DF076945F625}"/>
              </a:ext>
            </a:extLst>
          </p:cNvPr>
          <p:cNvSpPr>
            <a:spLocks noGrp="1"/>
          </p:cNvSpPr>
          <p:nvPr>
            <p:ph type="ftr" sz="quarter" idx="3"/>
          </p:nvPr>
        </p:nvSpPr>
        <p:spPr>
          <a:xfrm>
            <a:off x="3329796" y="6038786"/>
            <a:ext cx="6323162" cy="682690"/>
          </a:xfrm>
        </p:spPr>
        <p:txBody>
          <a:bodyPr/>
          <a:lstStyle/>
          <a:p>
            <a:pPr marL="0" lvl="0" indent="0" algn="l" rtl="0">
              <a:spcBef>
                <a:spcPts val="0"/>
              </a:spcBef>
              <a:spcAft>
                <a:spcPts val="0"/>
              </a:spcAft>
              <a:buNone/>
            </a:pPr>
            <a:r>
              <a:rPr lang="en-US" sz="1200" dirty="0">
                <a:solidFill>
                  <a:schemeClr val="tx1"/>
                </a:solidFill>
                <a:highlight>
                  <a:srgbClr val="FFFFFF"/>
                </a:highlight>
              </a:rPr>
              <a:t>Moore AD, </a:t>
            </a:r>
            <a:r>
              <a:rPr lang="en-US" sz="1200" dirty="0" err="1">
                <a:solidFill>
                  <a:schemeClr val="tx1"/>
                </a:solidFill>
                <a:highlight>
                  <a:srgbClr val="FFFFFF"/>
                </a:highlight>
              </a:rPr>
              <a:t>Anghelescu</a:t>
            </a:r>
            <a:r>
              <a:rPr lang="en-US" sz="1200" dirty="0">
                <a:solidFill>
                  <a:schemeClr val="tx1"/>
                </a:solidFill>
                <a:highlight>
                  <a:srgbClr val="FFFFFF"/>
                </a:highlight>
              </a:rPr>
              <a:t> DL. Emergence Delirium in Pediatric Anesthesia. </a:t>
            </a:r>
            <a:r>
              <a:rPr lang="en-US" sz="1200" dirty="0" err="1">
                <a:solidFill>
                  <a:schemeClr val="tx1"/>
                </a:solidFill>
                <a:highlight>
                  <a:srgbClr val="FFFFFF"/>
                </a:highlight>
              </a:rPr>
              <a:t>Paediatr</a:t>
            </a:r>
            <a:r>
              <a:rPr lang="en-US" sz="1200" dirty="0">
                <a:solidFill>
                  <a:schemeClr val="tx1"/>
                </a:solidFill>
                <a:highlight>
                  <a:srgbClr val="FFFFFF"/>
                </a:highlight>
              </a:rPr>
              <a:t> Drugs. 2017 Feb;19(1):11-20. </a:t>
            </a:r>
            <a:r>
              <a:rPr lang="en-US" sz="1200" dirty="0" err="1">
                <a:solidFill>
                  <a:schemeClr val="tx1"/>
                </a:solidFill>
                <a:highlight>
                  <a:srgbClr val="FFFFFF"/>
                </a:highlight>
              </a:rPr>
              <a:t>doi</a:t>
            </a:r>
            <a:r>
              <a:rPr lang="en-US" sz="1200" dirty="0">
                <a:solidFill>
                  <a:schemeClr val="tx1"/>
                </a:solidFill>
                <a:highlight>
                  <a:srgbClr val="FFFFFF"/>
                </a:highlight>
              </a:rPr>
              <a:t>: 10.1007/s40272-016-0201-5. Erratum in: </a:t>
            </a:r>
            <a:r>
              <a:rPr lang="en-US" sz="1200" dirty="0" err="1">
                <a:solidFill>
                  <a:schemeClr val="tx1"/>
                </a:solidFill>
                <a:highlight>
                  <a:srgbClr val="FFFFFF"/>
                </a:highlight>
              </a:rPr>
              <a:t>Paediatr</a:t>
            </a:r>
            <a:r>
              <a:rPr lang="en-US" sz="1200" dirty="0">
                <a:solidFill>
                  <a:schemeClr val="tx1"/>
                </a:solidFill>
                <a:highlight>
                  <a:srgbClr val="FFFFFF"/>
                </a:highlight>
              </a:rPr>
              <a:t> Drugs. 2017 Jun;19(3):267</a:t>
            </a:r>
            <a:endParaRPr lang="en-US" dirty="0">
              <a:solidFill>
                <a:schemeClr val="tx1"/>
              </a:solidFill>
            </a:endParaRPr>
          </a:p>
        </p:txBody>
      </p:sp>
      <p:sp>
        <p:nvSpPr>
          <p:cNvPr id="6" name="Slide Number Placeholder 5">
            <a:extLst>
              <a:ext uri="{FF2B5EF4-FFF2-40B4-BE49-F238E27FC236}">
                <a16:creationId xmlns:a16="http://schemas.microsoft.com/office/drawing/2014/main" id="{C0BA1002-5023-79B6-4E1E-AAE631045841}"/>
              </a:ext>
            </a:extLst>
          </p:cNvPr>
          <p:cNvSpPr>
            <a:spLocks noGrp="1"/>
          </p:cNvSpPr>
          <p:nvPr>
            <p:ph type="sldNum" sz="quarter" idx="4"/>
          </p:nvPr>
        </p:nvSpPr>
        <p:spPr/>
        <p:txBody>
          <a:bodyPr/>
          <a:lstStyle/>
          <a:p>
            <a:fld id="{294A09A9-5501-47C1-A89A-A340965A2BE2}" type="slidenum">
              <a:rPr lang="en-US" smtClean="0"/>
              <a:pPr/>
              <a:t>23</a:t>
            </a:fld>
            <a:endParaRPr lang="en-US" dirty="0"/>
          </a:p>
        </p:txBody>
      </p:sp>
      <p:pic>
        <p:nvPicPr>
          <p:cNvPr id="7" name="Google Shape;229;p41">
            <a:extLst>
              <a:ext uri="{FF2B5EF4-FFF2-40B4-BE49-F238E27FC236}">
                <a16:creationId xmlns:a16="http://schemas.microsoft.com/office/drawing/2014/main" id="{5E2FCBA1-53EA-0559-B4EA-E7671855D74B}"/>
              </a:ext>
            </a:extLst>
          </p:cNvPr>
          <p:cNvPicPr preferRelativeResize="0"/>
          <p:nvPr/>
        </p:nvPicPr>
        <p:blipFill>
          <a:blip r:embed="rId2">
            <a:alphaModFix/>
          </a:blip>
          <a:stretch>
            <a:fillRect/>
          </a:stretch>
        </p:blipFill>
        <p:spPr>
          <a:xfrm>
            <a:off x="2963861" y="196909"/>
            <a:ext cx="7055032" cy="5657785"/>
          </a:xfrm>
          <a:prstGeom prst="rect">
            <a:avLst/>
          </a:prstGeom>
          <a:noFill/>
          <a:ln>
            <a:noFill/>
          </a:ln>
        </p:spPr>
      </p:pic>
    </p:spTree>
    <p:extLst>
      <p:ext uri="{BB962C8B-B14F-4D97-AF65-F5344CB8AC3E}">
        <p14:creationId xmlns:p14="http://schemas.microsoft.com/office/powerpoint/2010/main" val="909865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Pumpkin Halloween photo and picture">
            <a:extLst>
              <a:ext uri="{FF2B5EF4-FFF2-40B4-BE49-F238E27FC236}">
                <a16:creationId xmlns:a16="http://schemas.microsoft.com/office/drawing/2014/main" id="{2A4AD200-AAFC-74D2-DA1F-85E7A2BD8A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25" b="7836"/>
          <a:stretch/>
        </p:blipFill>
        <p:spPr bwMode="auto">
          <a:xfrm>
            <a:off x="20" y="10"/>
            <a:ext cx="12191980" cy="6857990"/>
          </a:xfrm>
          <a:prstGeom prst="rect">
            <a:avLst/>
          </a:prstGeom>
          <a:solidFill>
            <a:srgbClr val="FFFFFF"/>
          </a:solidFill>
        </p:spPr>
      </p:pic>
      <p:sp>
        <p:nvSpPr>
          <p:cNvPr id="4" name="Date Placeholder 3" hidden="1">
            <a:extLst>
              <a:ext uri="{FF2B5EF4-FFF2-40B4-BE49-F238E27FC236}">
                <a16:creationId xmlns:a16="http://schemas.microsoft.com/office/drawing/2014/main" id="{BA3CD959-37A9-1ABC-4CEB-9DAF7D799AC0}"/>
              </a:ext>
            </a:extLst>
          </p:cNvPr>
          <p:cNvSpPr>
            <a:spLocks noGrp="1"/>
          </p:cNvSpPr>
          <p:nvPr>
            <p:ph type="dt" sz="half" idx="4294967295"/>
          </p:nvPr>
        </p:nvSpPr>
        <p:spPr>
          <a:xfrm>
            <a:off x="381000" y="6356350"/>
            <a:ext cx="1701018" cy="365125"/>
          </a:xfrm>
        </p:spPr>
        <p:txBody>
          <a:bodyPr/>
          <a:lstStyle/>
          <a:p>
            <a:pPr>
              <a:spcAft>
                <a:spcPts val="600"/>
              </a:spcAft>
            </a:pPr>
            <a:fld id="{7E7AB22C-8B7E-9B4A-8C65-396C3C874D86}" type="datetime1">
              <a:rPr lang="en-US" smtClean="0"/>
              <a:pPr>
                <a:spcAft>
                  <a:spcPts val="600"/>
                </a:spcAft>
              </a:pPr>
              <a:t>8/6/2023</a:t>
            </a:fld>
            <a:endParaRPr lang="en-US"/>
          </a:p>
        </p:txBody>
      </p:sp>
      <p:sp>
        <p:nvSpPr>
          <p:cNvPr id="5" name="Footer Placeholder 4">
            <a:extLst>
              <a:ext uri="{FF2B5EF4-FFF2-40B4-BE49-F238E27FC236}">
                <a16:creationId xmlns:a16="http://schemas.microsoft.com/office/drawing/2014/main" id="{4EBAEF8A-3956-E9E3-D6A0-E8FC1BF03D63}"/>
              </a:ext>
            </a:extLst>
          </p:cNvPr>
          <p:cNvSpPr>
            <a:spLocks noGrp="1"/>
          </p:cNvSpPr>
          <p:nvPr>
            <p:ph type="ftr" sz="quarter" idx="4294967295"/>
          </p:nvPr>
        </p:nvSpPr>
        <p:spPr>
          <a:xfrm>
            <a:off x="4038600" y="6356350"/>
            <a:ext cx="4114800" cy="365125"/>
          </a:xfrm>
        </p:spPr>
        <p:txBody>
          <a:bodyPr/>
          <a:lstStyle/>
          <a:p>
            <a:pPr>
              <a:spcAft>
                <a:spcPts val="600"/>
              </a:spcAft>
            </a:pPr>
            <a:r>
              <a:rPr lang="en-US"/>
              <a:t>PRESENTATION TITLE</a:t>
            </a:r>
          </a:p>
        </p:txBody>
      </p:sp>
      <p:sp>
        <p:nvSpPr>
          <p:cNvPr id="6" name="Slide Number Placeholder 5" hidden="1">
            <a:extLst>
              <a:ext uri="{FF2B5EF4-FFF2-40B4-BE49-F238E27FC236}">
                <a16:creationId xmlns:a16="http://schemas.microsoft.com/office/drawing/2014/main" id="{43BA38ED-470A-FF29-94C4-55AC9EE990A5}"/>
              </a:ext>
            </a:extLst>
          </p:cNvPr>
          <p:cNvSpPr>
            <a:spLocks noGrp="1"/>
          </p:cNvSpPr>
          <p:nvPr>
            <p:ph type="sldNum" sz="quarter" idx="4294967295"/>
          </p:nvPr>
        </p:nvSpPr>
        <p:spPr>
          <a:xfrm>
            <a:off x="10153276" y="6356350"/>
            <a:ext cx="1657723" cy="365125"/>
          </a:xfrm>
        </p:spPr>
        <p:txBody>
          <a:bodyPr/>
          <a:lstStyle/>
          <a:p>
            <a:pPr>
              <a:spcAft>
                <a:spcPts val="600"/>
              </a:spcAft>
            </a:pPr>
            <a:fld id="{294A09A9-5501-47C1-A89A-A340965A2BE2}" type="slidenum">
              <a:rPr lang="en-US" smtClean="0"/>
              <a:pPr>
                <a:spcAft>
                  <a:spcPts val="600"/>
                </a:spcAft>
              </a:pPr>
              <a:t>24</a:t>
            </a:fld>
            <a:endParaRPr lang="en-US"/>
          </a:p>
        </p:txBody>
      </p:sp>
    </p:spTree>
    <p:extLst>
      <p:ext uri="{BB962C8B-B14F-4D97-AF65-F5344CB8AC3E}">
        <p14:creationId xmlns:p14="http://schemas.microsoft.com/office/powerpoint/2010/main" val="3654462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49FF8-C22D-C1C0-0AE8-87A8BF1EE32C}"/>
              </a:ext>
            </a:extLst>
          </p:cNvPr>
          <p:cNvSpPr>
            <a:spLocks noGrp="1"/>
          </p:cNvSpPr>
          <p:nvPr>
            <p:ph type="title"/>
          </p:nvPr>
        </p:nvSpPr>
        <p:spPr/>
        <p:txBody>
          <a:bodyPr/>
          <a:lstStyle/>
          <a:p>
            <a:r>
              <a:rPr lang="en-US" dirty="0"/>
              <a:t>Post-operative Nausea and Vomiting</a:t>
            </a:r>
          </a:p>
        </p:txBody>
      </p:sp>
      <p:sp>
        <p:nvSpPr>
          <p:cNvPr id="3" name="Content Placeholder 2">
            <a:extLst>
              <a:ext uri="{FF2B5EF4-FFF2-40B4-BE49-F238E27FC236}">
                <a16:creationId xmlns:a16="http://schemas.microsoft.com/office/drawing/2014/main" id="{BEA2C796-5DCF-EC7E-8366-0D31C315E62D}"/>
              </a:ext>
            </a:extLst>
          </p:cNvPr>
          <p:cNvSpPr>
            <a:spLocks noGrp="1"/>
          </p:cNvSpPr>
          <p:nvPr>
            <p:ph idx="1"/>
          </p:nvPr>
        </p:nvSpPr>
        <p:spPr/>
        <p:txBody>
          <a:bodyPr/>
          <a:lstStyle/>
          <a:p>
            <a:r>
              <a:rPr lang="en-US" dirty="0"/>
              <a:t>Major cause of dissatisfaction in anesthesia and surgery</a:t>
            </a:r>
          </a:p>
          <a:p>
            <a:r>
              <a:rPr lang="en-US" dirty="0"/>
              <a:t>Common problem in pediatrics, 33-82% depending on the study (higher than adults)</a:t>
            </a:r>
          </a:p>
          <a:p>
            <a:r>
              <a:rPr lang="en-US" dirty="0"/>
              <a:t>Difficulty identifying nausea in non-verbal children likely leads to under-reporting and makes vomiting a more measured endpoint than nausea</a:t>
            </a:r>
          </a:p>
          <a:p>
            <a:endParaRPr lang="en-US" dirty="0"/>
          </a:p>
        </p:txBody>
      </p:sp>
      <p:sp>
        <p:nvSpPr>
          <p:cNvPr id="6" name="Slide Number Placeholder 5">
            <a:extLst>
              <a:ext uri="{FF2B5EF4-FFF2-40B4-BE49-F238E27FC236}">
                <a16:creationId xmlns:a16="http://schemas.microsoft.com/office/drawing/2014/main" id="{EABF24E5-037C-58E3-6F83-D366A141BD35}"/>
              </a:ext>
            </a:extLst>
          </p:cNvPr>
          <p:cNvSpPr>
            <a:spLocks noGrp="1"/>
          </p:cNvSpPr>
          <p:nvPr>
            <p:ph type="sldNum" sz="quarter" idx="4"/>
          </p:nvPr>
        </p:nvSpPr>
        <p:spPr/>
        <p:txBody>
          <a:bodyPr/>
          <a:lstStyle/>
          <a:p>
            <a:fld id="{294A09A9-5501-47C1-A89A-A340965A2BE2}" type="slidenum">
              <a:rPr lang="en-US" smtClean="0"/>
              <a:pPr/>
              <a:t>25</a:t>
            </a:fld>
            <a:endParaRPr lang="en-US" dirty="0"/>
          </a:p>
        </p:txBody>
      </p:sp>
    </p:spTree>
    <p:extLst>
      <p:ext uri="{BB962C8B-B14F-4D97-AF65-F5344CB8AC3E}">
        <p14:creationId xmlns:p14="http://schemas.microsoft.com/office/powerpoint/2010/main" val="291958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6C82-1B9C-42D6-3DA3-8D7D1BF3523A}"/>
              </a:ext>
            </a:extLst>
          </p:cNvPr>
          <p:cNvSpPr>
            <a:spLocks noGrp="1"/>
          </p:cNvSpPr>
          <p:nvPr>
            <p:ph type="title"/>
          </p:nvPr>
        </p:nvSpPr>
        <p:spPr/>
        <p:txBody>
          <a:bodyPr/>
          <a:lstStyle/>
          <a:p>
            <a:r>
              <a:rPr lang="en-US" dirty="0"/>
              <a:t>Causes of harm</a:t>
            </a:r>
          </a:p>
        </p:txBody>
      </p:sp>
      <p:sp>
        <p:nvSpPr>
          <p:cNvPr id="3" name="Content Placeholder 2">
            <a:extLst>
              <a:ext uri="{FF2B5EF4-FFF2-40B4-BE49-F238E27FC236}">
                <a16:creationId xmlns:a16="http://schemas.microsoft.com/office/drawing/2014/main" id="{82B09BC7-D2CA-A444-0893-919F3B7FA5FA}"/>
              </a:ext>
            </a:extLst>
          </p:cNvPr>
          <p:cNvSpPr>
            <a:spLocks noGrp="1"/>
          </p:cNvSpPr>
          <p:nvPr>
            <p:ph idx="1"/>
          </p:nvPr>
        </p:nvSpPr>
        <p:spPr/>
        <p:txBody>
          <a:bodyPr/>
          <a:lstStyle/>
          <a:p>
            <a:r>
              <a:rPr lang="en-US" dirty="0"/>
              <a:t>Prolonged PACU stay</a:t>
            </a:r>
          </a:p>
          <a:p>
            <a:r>
              <a:rPr lang="en-US" dirty="0"/>
              <a:t>Unanticipated hospital admission</a:t>
            </a:r>
          </a:p>
          <a:p>
            <a:r>
              <a:rPr lang="en-US" dirty="0"/>
              <a:t>Patient/parent dissatisfaction</a:t>
            </a:r>
          </a:p>
          <a:p>
            <a:r>
              <a:rPr lang="en-US" dirty="0"/>
              <a:t>Wound dehiscence</a:t>
            </a:r>
          </a:p>
          <a:p>
            <a:r>
              <a:rPr lang="en-US" dirty="0"/>
              <a:t>Aspiration</a:t>
            </a:r>
          </a:p>
          <a:p>
            <a:r>
              <a:rPr lang="en-US" dirty="0"/>
              <a:t>Dehydration</a:t>
            </a:r>
          </a:p>
        </p:txBody>
      </p:sp>
      <p:sp>
        <p:nvSpPr>
          <p:cNvPr id="6" name="Slide Number Placeholder 5">
            <a:extLst>
              <a:ext uri="{FF2B5EF4-FFF2-40B4-BE49-F238E27FC236}">
                <a16:creationId xmlns:a16="http://schemas.microsoft.com/office/drawing/2014/main" id="{A0AC1936-449F-FB21-A1B8-32160B392097}"/>
              </a:ext>
            </a:extLst>
          </p:cNvPr>
          <p:cNvSpPr>
            <a:spLocks noGrp="1"/>
          </p:cNvSpPr>
          <p:nvPr>
            <p:ph type="sldNum" sz="quarter" idx="4"/>
          </p:nvPr>
        </p:nvSpPr>
        <p:spPr/>
        <p:txBody>
          <a:bodyPr/>
          <a:lstStyle/>
          <a:p>
            <a:fld id="{294A09A9-5501-47C1-A89A-A340965A2BE2}" type="slidenum">
              <a:rPr lang="en-US" smtClean="0"/>
              <a:pPr/>
              <a:t>26</a:t>
            </a:fld>
            <a:endParaRPr lang="en-US" dirty="0"/>
          </a:p>
        </p:txBody>
      </p:sp>
    </p:spTree>
    <p:extLst>
      <p:ext uri="{BB962C8B-B14F-4D97-AF65-F5344CB8AC3E}">
        <p14:creationId xmlns:p14="http://schemas.microsoft.com/office/powerpoint/2010/main" val="3011324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8A0E6-00FE-8145-8693-C6195F0D97ED}"/>
              </a:ext>
            </a:extLst>
          </p:cNvPr>
          <p:cNvSpPr>
            <a:spLocks noGrp="1"/>
          </p:cNvSpPr>
          <p:nvPr>
            <p:ph type="title"/>
          </p:nvPr>
        </p:nvSpPr>
        <p:spPr/>
        <p:txBody>
          <a:bodyPr/>
          <a:lstStyle/>
          <a:p>
            <a:r>
              <a:rPr lang="en-US" dirty="0"/>
              <a:t>Identifying PONV</a:t>
            </a:r>
          </a:p>
        </p:txBody>
      </p:sp>
      <p:sp>
        <p:nvSpPr>
          <p:cNvPr id="3" name="Content Placeholder 2">
            <a:extLst>
              <a:ext uri="{FF2B5EF4-FFF2-40B4-BE49-F238E27FC236}">
                <a16:creationId xmlns:a16="http://schemas.microsoft.com/office/drawing/2014/main" id="{CC39B00A-1CC9-A064-A431-169855BED389}"/>
              </a:ext>
            </a:extLst>
          </p:cNvPr>
          <p:cNvSpPr>
            <a:spLocks noGrp="1"/>
          </p:cNvSpPr>
          <p:nvPr>
            <p:ph idx="1"/>
          </p:nvPr>
        </p:nvSpPr>
        <p:spPr/>
        <p:txBody>
          <a:bodyPr/>
          <a:lstStyle/>
          <a:p>
            <a:r>
              <a:rPr lang="en-US" dirty="0"/>
              <a:t>The Pictorial Baxter Retching Faces (BARF) Scale</a:t>
            </a:r>
          </a:p>
          <a:p>
            <a:r>
              <a:rPr lang="en-US" dirty="0"/>
              <a:t>	Children 6 and over have high reliability using scale</a:t>
            </a:r>
          </a:p>
          <a:p>
            <a:r>
              <a:rPr lang="en-US" dirty="0"/>
              <a:t>	Rating of 4 has 80% sensitivity and 85% specificity for 	desiring antiemetics</a:t>
            </a:r>
          </a:p>
          <a:p>
            <a:r>
              <a:rPr lang="en-US" dirty="0"/>
              <a:t>	Rating of 6 and over, 8/13 patients vomited</a:t>
            </a:r>
          </a:p>
          <a:p>
            <a:r>
              <a:rPr lang="en-US" dirty="0"/>
              <a:t>	</a:t>
            </a:r>
          </a:p>
        </p:txBody>
      </p:sp>
      <p:sp>
        <p:nvSpPr>
          <p:cNvPr id="5" name="Footer Placeholder 4">
            <a:extLst>
              <a:ext uri="{FF2B5EF4-FFF2-40B4-BE49-F238E27FC236}">
                <a16:creationId xmlns:a16="http://schemas.microsoft.com/office/drawing/2014/main" id="{4B5F4320-46EB-AEE9-95C0-459B1B5A43E0}"/>
              </a:ext>
            </a:extLst>
          </p:cNvPr>
          <p:cNvSpPr>
            <a:spLocks noGrp="1"/>
          </p:cNvSpPr>
          <p:nvPr>
            <p:ph type="ftr" sz="quarter" idx="3"/>
          </p:nvPr>
        </p:nvSpPr>
        <p:spPr>
          <a:xfrm>
            <a:off x="224287" y="6356350"/>
            <a:ext cx="11360988" cy="365125"/>
          </a:xfrm>
        </p:spPr>
        <p:txBody>
          <a:bodyPr/>
          <a:lstStyle/>
          <a:p>
            <a:r>
              <a:rPr lang="en-US" dirty="0" err="1"/>
              <a:t>Watcha</a:t>
            </a:r>
            <a:r>
              <a:rPr lang="en-US" dirty="0"/>
              <a:t> MF et al. Clinical use of the Pictorial Baxter Retching Faces Scale for the Measurement of Postoperative Nausea in Children. </a:t>
            </a:r>
            <a:r>
              <a:rPr lang="en-US" dirty="0" err="1"/>
              <a:t>Anesth</a:t>
            </a:r>
            <a:r>
              <a:rPr lang="en-US" dirty="0"/>
              <a:t> </a:t>
            </a:r>
            <a:r>
              <a:rPr lang="en-US" dirty="0" err="1"/>
              <a:t>Analg</a:t>
            </a:r>
            <a:r>
              <a:rPr lang="en-US" dirty="0"/>
              <a:t>. 2019;128(6);1249-1255</a:t>
            </a:r>
          </a:p>
        </p:txBody>
      </p:sp>
      <p:sp>
        <p:nvSpPr>
          <p:cNvPr id="6" name="Slide Number Placeholder 5">
            <a:extLst>
              <a:ext uri="{FF2B5EF4-FFF2-40B4-BE49-F238E27FC236}">
                <a16:creationId xmlns:a16="http://schemas.microsoft.com/office/drawing/2014/main" id="{6F6A242F-026C-A2D6-29D4-B1B12F132F4D}"/>
              </a:ext>
            </a:extLst>
          </p:cNvPr>
          <p:cNvSpPr>
            <a:spLocks noGrp="1"/>
          </p:cNvSpPr>
          <p:nvPr>
            <p:ph type="sldNum" sz="quarter" idx="4"/>
          </p:nvPr>
        </p:nvSpPr>
        <p:spPr/>
        <p:txBody>
          <a:bodyPr/>
          <a:lstStyle/>
          <a:p>
            <a:fld id="{294A09A9-5501-47C1-A89A-A340965A2BE2}" type="slidenum">
              <a:rPr lang="en-US" smtClean="0"/>
              <a:pPr/>
              <a:t>27</a:t>
            </a:fld>
            <a:endParaRPr lang="en-US" dirty="0"/>
          </a:p>
        </p:txBody>
      </p:sp>
      <p:pic>
        <p:nvPicPr>
          <p:cNvPr id="8" name="Picture 7">
            <a:extLst>
              <a:ext uri="{FF2B5EF4-FFF2-40B4-BE49-F238E27FC236}">
                <a16:creationId xmlns:a16="http://schemas.microsoft.com/office/drawing/2014/main" id="{B46CB5F5-ACE6-DD44-5487-54C1DF07F32D}"/>
              </a:ext>
            </a:extLst>
          </p:cNvPr>
          <p:cNvPicPr>
            <a:picLocks noChangeAspect="1"/>
          </p:cNvPicPr>
          <p:nvPr/>
        </p:nvPicPr>
        <p:blipFill>
          <a:blip r:embed="rId3"/>
          <a:stretch>
            <a:fillRect/>
          </a:stretch>
        </p:blipFill>
        <p:spPr>
          <a:xfrm>
            <a:off x="6243695" y="4783054"/>
            <a:ext cx="5734812" cy="1342644"/>
          </a:xfrm>
          <a:prstGeom prst="rect">
            <a:avLst/>
          </a:prstGeom>
        </p:spPr>
      </p:pic>
    </p:spTree>
    <p:extLst>
      <p:ext uri="{BB962C8B-B14F-4D97-AF65-F5344CB8AC3E}">
        <p14:creationId xmlns:p14="http://schemas.microsoft.com/office/powerpoint/2010/main" val="2323731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6085-A031-0C4E-A826-6011A177A241}"/>
              </a:ext>
            </a:extLst>
          </p:cNvPr>
          <p:cNvSpPr>
            <a:spLocks noGrp="1"/>
          </p:cNvSpPr>
          <p:nvPr>
            <p:ph type="title"/>
          </p:nvPr>
        </p:nvSpPr>
        <p:spPr/>
        <p:txBody>
          <a:bodyPr/>
          <a:lstStyle/>
          <a:p>
            <a:r>
              <a:rPr lang="en-US" dirty="0"/>
              <a:t>Who is at risk?</a:t>
            </a:r>
          </a:p>
        </p:txBody>
      </p:sp>
      <p:sp>
        <p:nvSpPr>
          <p:cNvPr id="3" name="Content Placeholder 2">
            <a:extLst>
              <a:ext uri="{FF2B5EF4-FFF2-40B4-BE49-F238E27FC236}">
                <a16:creationId xmlns:a16="http://schemas.microsoft.com/office/drawing/2014/main" id="{DECFBB3D-2434-92B6-566B-12F6CE946CEF}"/>
              </a:ext>
            </a:extLst>
          </p:cNvPr>
          <p:cNvSpPr>
            <a:spLocks noGrp="1"/>
          </p:cNvSpPr>
          <p:nvPr>
            <p:ph idx="1"/>
          </p:nvPr>
        </p:nvSpPr>
        <p:spPr/>
        <p:txBody>
          <a:bodyPr/>
          <a:lstStyle/>
          <a:p>
            <a:r>
              <a:rPr lang="en-US" dirty="0"/>
              <a:t>Adult risk prediction models don’t apply to young children</a:t>
            </a:r>
          </a:p>
          <a:p>
            <a:r>
              <a:rPr lang="en-US" dirty="0"/>
              <a:t>Eberhart model:</a:t>
            </a:r>
          </a:p>
          <a:p>
            <a:r>
              <a:rPr lang="en-US" dirty="0"/>
              <a:t>	Age &gt;= 3 years</a:t>
            </a:r>
          </a:p>
          <a:p>
            <a:r>
              <a:rPr lang="en-US" dirty="0"/>
              <a:t>	Duration of surgery &gt; 30 min</a:t>
            </a:r>
          </a:p>
          <a:p>
            <a:r>
              <a:rPr lang="en-US" dirty="0"/>
              <a:t>	Strabismus surgery</a:t>
            </a:r>
          </a:p>
          <a:p>
            <a:r>
              <a:rPr lang="en-US" dirty="0"/>
              <a:t>	History of PONV in patient/parent/sibling</a:t>
            </a:r>
          </a:p>
        </p:txBody>
      </p:sp>
      <p:sp>
        <p:nvSpPr>
          <p:cNvPr id="6" name="Slide Number Placeholder 5">
            <a:extLst>
              <a:ext uri="{FF2B5EF4-FFF2-40B4-BE49-F238E27FC236}">
                <a16:creationId xmlns:a16="http://schemas.microsoft.com/office/drawing/2014/main" id="{F4E958F0-5501-0944-06A1-5BF5B7040A93}"/>
              </a:ext>
            </a:extLst>
          </p:cNvPr>
          <p:cNvSpPr>
            <a:spLocks noGrp="1"/>
          </p:cNvSpPr>
          <p:nvPr>
            <p:ph type="sldNum" sz="quarter" idx="4"/>
          </p:nvPr>
        </p:nvSpPr>
        <p:spPr/>
        <p:txBody>
          <a:bodyPr/>
          <a:lstStyle/>
          <a:p>
            <a:fld id="{294A09A9-5501-47C1-A89A-A340965A2BE2}" type="slidenum">
              <a:rPr lang="en-US" smtClean="0"/>
              <a:pPr/>
              <a:t>28</a:t>
            </a:fld>
            <a:endParaRPr lang="en-US" dirty="0"/>
          </a:p>
        </p:txBody>
      </p:sp>
    </p:spTree>
    <p:extLst>
      <p:ext uri="{BB962C8B-B14F-4D97-AF65-F5344CB8AC3E}">
        <p14:creationId xmlns:p14="http://schemas.microsoft.com/office/powerpoint/2010/main" val="289856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4D2F-E45B-C64C-4FEB-D60F6C690988}"/>
              </a:ext>
            </a:extLst>
          </p:cNvPr>
          <p:cNvSpPr>
            <a:spLocks noGrp="1"/>
          </p:cNvSpPr>
          <p:nvPr>
            <p:ph type="title"/>
          </p:nvPr>
        </p:nvSpPr>
        <p:spPr/>
        <p:txBody>
          <a:bodyPr/>
          <a:lstStyle/>
          <a:p>
            <a:r>
              <a:rPr lang="en-US" dirty="0"/>
              <a:t>Eberhart Score for POV risk</a:t>
            </a:r>
          </a:p>
        </p:txBody>
      </p:sp>
      <p:graphicFrame>
        <p:nvGraphicFramePr>
          <p:cNvPr id="7" name="Table 7">
            <a:extLst>
              <a:ext uri="{FF2B5EF4-FFF2-40B4-BE49-F238E27FC236}">
                <a16:creationId xmlns:a16="http://schemas.microsoft.com/office/drawing/2014/main" id="{4EB1D83E-5984-A050-6394-1FB6D85FAC5E}"/>
              </a:ext>
            </a:extLst>
          </p:cNvPr>
          <p:cNvGraphicFramePr>
            <a:graphicFrameLocks noGrp="1"/>
          </p:cNvGraphicFramePr>
          <p:nvPr>
            <p:ph idx="1"/>
            <p:extLst>
              <p:ext uri="{D42A27DB-BD31-4B8C-83A1-F6EECF244321}">
                <p14:modId xmlns:p14="http://schemas.microsoft.com/office/powerpoint/2010/main" val="3040744083"/>
              </p:ext>
            </p:extLst>
          </p:nvPr>
        </p:nvGraphicFramePr>
        <p:xfrm>
          <a:off x="1838617" y="2115553"/>
          <a:ext cx="4043542" cy="3692136"/>
        </p:xfrm>
        <a:graphic>
          <a:graphicData uri="http://schemas.openxmlformats.org/drawingml/2006/table">
            <a:tbl>
              <a:tblPr firstRow="1" bandRow="1">
                <a:tableStyleId>{7DF18680-E054-41AD-8BC1-D1AEF772440D}</a:tableStyleId>
              </a:tblPr>
              <a:tblGrid>
                <a:gridCol w="2021771">
                  <a:extLst>
                    <a:ext uri="{9D8B030D-6E8A-4147-A177-3AD203B41FA5}">
                      <a16:colId xmlns:a16="http://schemas.microsoft.com/office/drawing/2014/main" val="4074486486"/>
                    </a:ext>
                  </a:extLst>
                </a:gridCol>
                <a:gridCol w="2021771">
                  <a:extLst>
                    <a:ext uri="{9D8B030D-6E8A-4147-A177-3AD203B41FA5}">
                      <a16:colId xmlns:a16="http://schemas.microsoft.com/office/drawing/2014/main" val="1297158092"/>
                    </a:ext>
                  </a:extLst>
                </a:gridCol>
              </a:tblGrid>
              <a:tr h="615356">
                <a:tc>
                  <a:txBody>
                    <a:bodyPr/>
                    <a:lstStyle/>
                    <a:p>
                      <a:pPr algn="l"/>
                      <a:r>
                        <a:rPr lang="en-US" dirty="0"/>
                        <a:t>Risk Factor</a:t>
                      </a:r>
                    </a:p>
                  </a:txBody>
                  <a:tcPr anchor="ctr"/>
                </a:tc>
                <a:tc>
                  <a:txBody>
                    <a:bodyPr/>
                    <a:lstStyle/>
                    <a:p>
                      <a:r>
                        <a:rPr lang="en-US" dirty="0"/>
                        <a:t>Score</a:t>
                      </a:r>
                    </a:p>
                  </a:txBody>
                  <a:tcPr anchor="ctr"/>
                </a:tc>
                <a:extLst>
                  <a:ext uri="{0D108BD9-81ED-4DB2-BD59-A6C34878D82A}">
                    <a16:rowId xmlns:a16="http://schemas.microsoft.com/office/drawing/2014/main" val="3336506146"/>
                  </a:ext>
                </a:extLst>
              </a:tr>
              <a:tr h="615356">
                <a:tc>
                  <a:txBody>
                    <a:bodyPr/>
                    <a:lstStyle/>
                    <a:p>
                      <a:r>
                        <a:rPr lang="en-US" dirty="0"/>
                        <a:t>Age &gt;= 3</a:t>
                      </a:r>
                    </a:p>
                  </a:txBody>
                  <a:tcPr anchor="ctr"/>
                </a:tc>
                <a:tc>
                  <a:txBody>
                    <a:bodyPr/>
                    <a:lstStyle/>
                    <a:p>
                      <a:r>
                        <a:rPr lang="en-US" dirty="0"/>
                        <a:t>1</a:t>
                      </a:r>
                    </a:p>
                  </a:txBody>
                  <a:tcPr anchor="ctr"/>
                </a:tc>
                <a:extLst>
                  <a:ext uri="{0D108BD9-81ED-4DB2-BD59-A6C34878D82A}">
                    <a16:rowId xmlns:a16="http://schemas.microsoft.com/office/drawing/2014/main" val="3713188009"/>
                  </a:ext>
                </a:extLst>
              </a:tr>
              <a:tr h="615356">
                <a:tc>
                  <a:txBody>
                    <a:bodyPr/>
                    <a:lstStyle/>
                    <a:p>
                      <a:r>
                        <a:rPr lang="en-US" dirty="0"/>
                        <a:t>Duration &gt; 30 min</a:t>
                      </a:r>
                    </a:p>
                  </a:txBody>
                  <a:tcPr anchor="ctr"/>
                </a:tc>
                <a:tc>
                  <a:txBody>
                    <a:bodyPr/>
                    <a:lstStyle/>
                    <a:p>
                      <a:r>
                        <a:rPr lang="en-US" dirty="0"/>
                        <a:t>1</a:t>
                      </a:r>
                    </a:p>
                  </a:txBody>
                  <a:tcPr anchor="ctr"/>
                </a:tc>
                <a:extLst>
                  <a:ext uri="{0D108BD9-81ED-4DB2-BD59-A6C34878D82A}">
                    <a16:rowId xmlns:a16="http://schemas.microsoft.com/office/drawing/2014/main" val="4271347704"/>
                  </a:ext>
                </a:extLst>
              </a:tr>
              <a:tr h="615356">
                <a:tc>
                  <a:txBody>
                    <a:bodyPr/>
                    <a:lstStyle/>
                    <a:p>
                      <a:r>
                        <a:rPr lang="en-US" dirty="0"/>
                        <a:t>Strabismus </a:t>
                      </a:r>
                      <a:r>
                        <a:rPr lang="en-US" dirty="0" err="1"/>
                        <a:t>sx</a:t>
                      </a:r>
                      <a:endParaRPr lang="en-US" dirty="0"/>
                    </a:p>
                  </a:txBody>
                  <a:tcPr anchor="ctr"/>
                </a:tc>
                <a:tc>
                  <a:txBody>
                    <a:bodyPr/>
                    <a:lstStyle/>
                    <a:p>
                      <a:r>
                        <a:rPr lang="en-US" dirty="0"/>
                        <a:t>1</a:t>
                      </a:r>
                    </a:p>
                  </a:txBody>
                  <a:tcPr anchor="ctr"/>
                </a:tc>
                <a:extLst>
                  <a:ext uri="{0D108BD9-81ED-4DB2-BD59-A6C34878D82A}">
                    <a16:rowId xmlns:a16="http://schemas.microsoft.com/office/drawing/2014/main" val="1845859554"/>
                  </a:ext>
                </a:extLst>
              </a:tr>
              <a:tr h="615356">
                <a:tc>
                  <a:txBody>
                    <a:bodyPr/>
                    <a:lstStyle/>
                    <a:p>
                      <a:r>
                        <a:rPr lang="en-US" dirty="0" err="1"/>
                        <a:t>Hx</a:t>
                      </a:r>
                      <a:r>
                        <a:rPr lang="en-US" dirty="0"/>
                        <a:t>/</a:t>
                      </a:r>
                      <a:r>
                        <a:rPr lang="en-US" dirty="0" err="1"/>
                        <a:t>FHx</a:t>
                      </a:r>
                      <a:r>
                        <a:rPr lang="en-US" dirty="0"/>
                        <a:t> PONV</a:t>
                      </a:r>
                    </a:p>
                  </a:txBody>
                  <a:tcPr anchor="ctr"/>
                </a:tc>
                <a:tc>
                  <a:txBody>
                    <a:bodyPr/>
                    <a:lstStyle/>
                    <a:p>
                      <a:r>
                        <a:rPr lang="en-US" dirty="0"/>
                        <a:t>1 </a:t>
                      </a:r>
                    </a:p>
                  </a:txBody>
                  <a:tcPr anchor="ctr"/>
                </a:tc>
                <a:extLst>
                  <a:ext uri="{0D108BD9-81ED-4DB2-BD59-A6C34878D82A}">
                    <a16:rowId xmlns:a16="http://schemas.microsoft.com/office/drawing/2014/main" val="958320625"/>
                  </a:ext>
                </a:extLst>
              </a:tr>
              <a:tr h="615356">
                <a:tc>
                  <a:txBody>
                    <a:bodyPr/>
                    <a:lstStyle/>
                    <a:p>
                      <a:endParaRPr lang="en-US"/>
                    </a:p>
                  </a:txBody>
                  <a:tcPr anchor="ctr"/>
                </a:tc>
                <a:tc>
                  <a:txBody>
                    <a:bodyPr/>
                    <a:lstStyle/>
                    <a:p>
                      <a:r>
                        <a:rPr lang="en-US" dirty="0"/>
                        <a:t>0-4</a:t>
                      </a:r>
                    </a:p>
                  </a:txBody>
                  <a:tcPr anchor="ctr"/>
                </a:tc>
                <a:extLst>
                  <a:ext uri="{0D108BD9-81ED-4DB2-BD59-A6C34878D82A}">
                    <a16:rowId xmlns:a16="http://schemas.microsoft.com/office/drawing/2014/main" val="1199302609"/>
                  </a:ext>
                </a:extLst>
              </a:tr>
            </a:tbl>
          </a:graphicData>
        </a:graphic>
      </p:graphicFrame>
      <p:sp>
        <p:nvSpPr>
          <p:cNvPr id="6" name="Slide Number Placeholder 5">
            <a:extLst>
              <a:ext uri="{FF2B5EF4-FFF2-40B4-BE49-F238E27FC236}">
                <a16:creationId xmlns:a16="http://schemas.microsoft.com/office/drawing/2014/main" id="{EE1554EB-8EA7-17E7-3732-2C66F341674B}"/>
              </a:ext>
            </a:extLst>
          </p:cNvPr>
          <p:cNvSpPr>
            <a:spLocks noGrp="1"/>
          </p:cNvSpPr>
          <p:nvPr>
            <p:ph type="sldNum" sz="quarter" idx="4"/>
          </p:nvPr>
        </p:nvSpPr>
        <p:spPr/>
        <p:txBody>
          <a:bodyPr/>
          <a:lstStyle/>
          <a:p>
            <a:fld id="{294A09A9-5501-47C1-A89A-A340965A2BE2}" type="slidenum">
              <a:rPr lang="en-US" smtClean="0"/>
              <a:pPr/>
              <a:t>29</a:t>
            </a:fld>
            <a:endParaRPr lang="en-US" dirty="0"/>
          </a:p>
        </p:txBody>
      </p:sp>
      <p:graphicFrame>
        <p:nvGraphicFramePr>
          <p:cNvPr id="10" name="Chart 9">
            <a:extLst>
              <a:ext uri="{FF2B5EF4-FFF2-40B4-BE49-F238E27FC236}">
                <a16:creationId xmlns:a16="http://schemas.microsoft.com/office/drawing/2014/main" id="{D1D3C3B4-CEBC-D58E-352F-6A005F0F6DC0}"/>
              </a:ext>
            </a:extLst>
          </p:cNvPr>
          <p:cNvGraphicFramePr/>
          <p:nvPr>
            <p:extLst>
              <p:ext uri="{D42A27DB-BD31-4B8C-83A1-F6EECF244321}">
                <p14:modId xmlns:p14="http://schemas.microsoft.com/office/powerpoint/2010/main" val="2432061266"/>
              </p:ext>
            </p:extLst>
          </p:nvPr>
        </p:nvGraphicFramePr>
        <p:xfrm>
          <a:off x="7134084" y="1881002"/>
          <a:ext cx="3325004" cy="43009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851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Girl Child photo and picture">
            <a:extLst>
              <a:ext uri="{FF2B5EF4-FFF2-40B4-BE49-F238E27FC236}">
                <a16:creationId xmlns:a16="http://schemas.microsoft.com/office/drawing/2014/main" id="{6DEFAACC-3FF3-871B-3702-BF731D5403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77" b="49976"/>
          <a:stretch/>
        </p:blipFill>
        <p:spPr bwMode="auto">
          <a:xfrm>
            <a:off x="20" y="10"/>
            <a:ext cx="12191980" cy="6857990"/>
          </a:xfrm>
          <a:prstGeom prst="rect">
            <a:avLst/>
          </a:prstGeom>
          <a:solidFill>
            <a:srgbClr val="FFFFFF"/>
          </a:solidFill>
        </p:spPr>
      </p:pic>
      <p:sp>
        <p:nvSpPr>
          <p:cNvPr id="4" name="Date Placeholder 3" hidden="1">
            <a:extLst>
              <a:ext uri="{FF2B5EF4-FFF2-40B4-BE49-F238E27FC236}">
                <a16:creationId xmlns:a16="http://schemas.microsoft.com/office/drawing/2014/main" id="{38E0BEF3-7FCB-46D8-DAD1-1C2333803AE1}"/>
              </a:ext>
            </a:extLst>
          </p:cNvPr>
          <p:cNvSpPr>
            <a:spLocks noGrp="1"/>
          </p:cNvSpPr>
          <p:nvPr>
            <p:ph type="dt" sz="half" idx="4294967295"/>
          </p:nvPr>
        </p:nvSpPr>
        <p:spPr>
          <a:xfrm>
            <a:off x="381000" y="6356350"/>
            <a:ext cx="2743200" cy="365125"/>
          </a:xfrm>
        </p:spPr>
        <p:txBody>
          <a:bodyPr/>
          <a:lstStyle/>
          <a:p>
            <a:pPr>
              <a:spcAft>
                <a:spcPts val="600"/>
              </a:spcAft>
            </a:pPr>
            <a:fld id="{DD9C8446-696E-6942-B6C8-CC9CAD0B34E0}" type="datetime1">
              <a:rPr lang="en-US" smtClean="0"/>
              <a:pPr>
                <a:spcAft>
                  <a:spcPts val="600"/>
                </a:spcAft>
              </a:pPr>
              <a:t>8/6/2023</a:t>
            </a:fld>
            <a:endParaRPr lang="en-US"/>
          </a:p>
        </p:txBody>
      </p:sp>
      <p:sp>
        <p:nvSpPr>
          <p:cNvPr id="6" name="Slide Number Placeholder 5" hidden="1">
            <a:extLst>
              <a:ext uri="{FF2B5EF4-FFF2-40B4-BE49-F238E27FC236}">
                <a16:creationId xmlns:a16="http://schemas.microsoft.com/office/drawing/2014/main" id="{A4861B99-FBF3-975A-9FF7-A97C2BB8316C}"/>
              </a:ext>
            </a:extLst>
          </p:cNvPr>
          <p:cNvSpPr>
            <a:spLocks noGrp="1"/>
          </p:cNvSpPr>
          <p:nvPr>
            <p:ph type="sldNum" sz="quarter" idx="4294967295"/>
          </p:nvPr>
        </p:nvSpPr>
        <p:spPr>
          <a:xfrm>
            <a:off x="10153276" y="6356350"/>
            <a:ext cx="1657723" cy="365125"/>
          </a:xfrm>
        </p:spPr>
        <p:txBody>
          <a:bodyPr/>
          <a:lstStyle/>
          <a:p>
            <a:pPr>
              <a:spcAft>
                <a:spcPts val="600"/>
              </a:spcAft>
            </a:pPr>
            <a:fld id="{294A09A9-5501-47C1-A89A-A340965A2BE2}" type="slidenum">
              <a:rPr lang="en-US" smtClean="0"/>
              <a:pPr>
                <a:spcAft>
                  <a:spcPts val="600"/>
                </a:spcAft>
              </a:pPr>
              <a:t>3</a:t>
            </a:fld>
            <a:endParaRPr lang="en-US"/>
          </a:p>
        </p:txBody>
      </p:sp>
    </p:spTree>
    <p:extLst>
      <p:ext uri="{BB962C8B-B14F-4D97-AF65-F5344CB8AC3E}">
        <p14:creationId xmlns:p14="http://schemas.microsoft.com/office/powerpoint/2010/main" val="4201019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200A-2874-72B5-016F-734CC3FB7240}"/>
              </a:ext>
            </a:extLst>
          </p:cNvPr>
          <p:cNvSpPr>
            <a:spLocks noGrp="1"/>
          </p:cNvSpPr>
          <p:nvPr>
            <p:ph type="title"/>
          </p:nvPr>
        </p:nvSpPr>
        <p:spPr/>
        <p:txBody>
          <a:bodyPr/>
          <a:lstStyle/>
          <a:p>
            <a:r>
              <a:rPr lang="en-US" dirty="0"/>
              <a:t>Consensus Guidelines risk update</a:t>
            </a:r>
          </a:p>
        </p:txBody>
      </p:sp>
      <p:sp>
        <p:nvSpPr>
          <p:cNvPr id="7" name="Content Placeholder 6">
            <a:extLst>
              <a:ext uri="{FF2B5EF4-FFF2-40B4-BE49-F238E27FC236}">
                <a16:creationId xmlns:a16="http://schemas.microsoft.com/office/drawing/2014/main" id="{1B00EC79-AB38-1D95-A7E4-249EF5D36F62}"/>
              </a:ext>
            </a:extLst>
          </p:cNvPr>
          <p:cNvSpPr>
            <a:spLocks noGrp="1"/>
          </p:cNvSpPr>
          <p:nvPr>
            <p:ph idx="1"/>
          </p:nvPr>
        </p:nvSpPr>
        <p:spPr/>
        <p:txBody>
          <a:bodyPr/>
          <a:lstStyle/>
          <a:p>
            <a:r>
              <a:rPr lang="en-US" dirty="0"/>
              <a:t>Age &gt;= 3 years</a:t>
            </a:r>
          </a:p>
          <a:p>
            <a:r>
              <a:rPr lang="en-US" dirty="0"/>
              <a:t>History of PONV/motion sickness</a:t>
            </a:r>
          </a:p>
          <a:p>
            <a:r>
              <a:rPr lang="en-US" dirty="0"/>
              <a:t>Family history of PONV</a:t>
            </a:r>
          </a:p>
          <a:p>
            <a:r>
              <a:rPr lang="en-US" dirty="0"/>
              <a:t>Post-pubertal female</a:t>
            </a:r>
          </a:p>
        </p:txBody>
      </p:sp>
      <p:sp>
        <p:nvSpPr>
          <p:cNvPr id="5" name="Footer Placeholder 4">
            <a:extLst>
              <a:ext uri="{FF2B5EF4-FFF2-40B4-BE49-F238E27FC236}">
                <a16:creationId xmlns:a16="http://schemas.microsoft.com/office/drawing/2014/main" id="{25BF29DA-7E6A-0A3A-D363-F4DA06935E76}"/>
              </a:ext>
            </a:extLst>
          </p:cNvPr>
          <p:cNvSpPr>
            <a:spLocks noGrp="1"/>
          </p:cNvSpPr>
          <p:nvPr>
            <p:ph type="ftr" sz="quarter" idx="3"/>
          </p:nvPr>
        </p:nvSpPr>
        <p:spPr>
          <a:xfrm>
            <a:off x="625151" y="6356350"/>
            <a:ext cx="9528125" cy="365125"/>
          </a:xfrm>
        </p:spPr>
        <p:txBody>
          <a:bodyPr/>
          <a:lstStyle/>
          <a:p>
            <a:r>
              <a:rPr lang="en-US" dirty="0"/>
              <a:t>Gan TJ et al. Fourth Consensus Guidelines for the Management of Postoperative Nausea and Vomiting. </a:t>
            </a:r>
            <a:r>
              <a:rPr lang="en-US" dirty="0" err="1"/>
              <a:t>Anesth</a:t>
            </a:r>
            <a:r>
              <a:rPr lang="en-US" dirty="0"/>
              <a:t> </a:t>
            </a:r>
            <a:r>
              <a:rPr lang="en-US" dirty="0" err="1"/>
              <a:t>Analg</a:t>
            </a:r>
            <a:r>
              <a:rPr lang="en-US" dirty="0"/>
              <a:t> 2020;131:411-48</a:t>
            </a:r>
          </a:p>
        </p:txBody>
      </p:sp>
      <p:sp>
        <p:nvSpPr>
          <p:cNvPr id="6" name="Slide Number Placeholder 5">
            <a:extLst>
              <a:ext uri="{FF2B5EF4-FFF2-40B4-BE49-F238E27FC236}">
                <a16:creationId xmlns:a16="http://schemas.microsoft.com/office/drawing/2014/main" id="{F7264394-C9AD-B170-41C3-D621A12798A0}"/>
              </a:ext>
            </a:extLst>
          </p:cNvPr>
          <p:cNvSpPr>
            <a:spLocks noGrp="1"/>
          </p:cNvSpPr>
          <p:nvPr>
            <p:ph type="sldNum" sz="quarter" idx="4"/>
          </p:nvPr>
        </p:nvSpPr>
        <p:spPr/>
        <p:txBody>
          <a:bodyPr/>
          <a:lstStyle/>
          <a:p>
            <a:fld id="{294A09A9-5501-47C1-A89A-A340965A2BE2}" type="slidenum">
              <a:rPr lang="en-US" smtClean="0"/>
              <a:pPr/>
              <a:t>30</a:t>
            </a:fld>
            <a:endParaRPr lang="en-US" dirty="0"/>
          </a:p>
        </p:txBody>
      </p:sp>
      <p:sp>
        <p:nvSpPr>
          <p:cNvPr id="8" name="Content Placeholder 7">
            <a:extLst>
              <a:ext uri="{FF2B5EF4-FFF2-40B4-BE49-F238E27FC236}">
                <a16:creationId xmlns:a16="http://schemas.microsoft.com/office/drawing/2014/main" id="{2928FA36-93CD-0C08-2DBE-C8E071983F91}"/>
              </a:ext>
            </a:extLst>
          </p:cNvPr>
          <p:cNvSpPr>
            <a:spLocks noGrp="1"/>
          </p:cNvSpPr>
          <p:nvPr>
            <p:ph idx="10"/>
          </p:nvPr>
        </p:nvSpPr>
        <p:spPr/>
        <p:txBody>
          <a:bodyPr/>
          <a:lstStyle/>
          <a:p>
            <a:r>
              <a:rPr lang="en-US" dirty="0"/>
              <a:t>Strabismus surgery</a:t>
            </a:r>
          </a:p>
          <a:p>
            <a:r>
              <a:rPr lang="en-US" dirty="0"/>
              <a:t>Adenotonsillectomy</a:t>
            </a:r>
          </a:p>
          <a:p>
            <a:r>
              <a:rPr lang="en-US" dirty="0"/>
              <a:t>Otoplasty</a:t>
            </a:r>
          </a:p>
          <a:p>
            <a:r>
              <a:rPr lang="en-US" dirty="0"/>
              <a:t>Duration &gt; 30 min</a:t>
            </a:r>
          </a:p>
          <a:p>
            <a:r>
              <a:rPr lang="en-US" dirty="0"/>
              <a:t>Volatile anesthetic</a:t>
            </a:r>
          </a:p>
          <a:p>
            <a:r>
              <a:rPr lang="en-US" dirty="0"/>
              <a:t>Anticholinesterase</a:t>
            </a:r>
          </a:p>
        </p:txBody>
      </p:sp>
      <p:sp>
        <p:nvSpPr>
          <p:cNvPr id="9" name="Content Placeholder 8">
            <a:extLst>
              <a:ext uri="{FF2B5EF4-FFF2-40B4-BE49-F238E27FC236}">
                <a16:creationId xmlns:a16="http://schemas.microsoft.com/office/drawing/2014/main" id="{2DAF5D94-942C-406C-6BDB-FAA75788F23D}"/>
              </a:ext>
            </a:extLst>
          </p:cNvPr>
          <p:cNvSpPr>
            <a:spLocks noGrp="1"/>
          </p:cNvSpPr>
          <p:nvPr>
            <p:ph idx="11"/>
          </p:nvPr>
        </p:nvSpPr>
        <p:spPr/>
        <p:txBody>
          <a:bodyPr/>
          <a:lstStyle/>
          <a:p>
            <a:r>
              <a:rPr lang="en-US" dirty="0"/>
              <a:t>Preoperative Factors</a:t>
            </a:r>
          </a:p>
        </p:txBody>
      </p:sp>
      <p:sp>
        <p:nvSpPr>
          <p:cNvPr id="10" name="Content Placeholder 9">
            <a:extLst>
              <a:ext uri="{FF2B5EF4-FFF2-40B4-BE49-F238E27FC236}">
                <a16:creationId xmlns:a16="http://schemas.microsoft.com/office/drawing/2014/main" id="{5DFC4303-832B-712F-B183-384AAAFC8D7D}"/>
              </a:ext>
            </a:extLst>
          </p:cNvPr>
          <p:cNvSpPr>
            <a:spLocks noGrp="1"/>
          </p:cNvSpPr>
          <p:nvPr>
            <p:ph idx="12"/>
          </p:nvPr>
        </p:nvSpPr>
        <p:spPr/>
        <p:txBody>
          <a:bodyPr/>
          <a:lstStyle/>
          <a:p>
            <a:r>
              <a:rPr lang="en-US" dirty="0"/>
              <a:t>Intraoperative Factors</a:t>
            </a:r>
          </a:p>
        </p:txBody>
      </p:sp>
      <p:graphicFrame>
        <p:nvGraphicFramePr>
          <p:cNvPr id="11" name="Table 11">
            <a:extLst>
              <a:ext uri="{FF2B5EF4-FFF2-40B4-BE49-F238E27FC236}">
                <a16:creationId xmlns:a16="http://schemas.microsoft.com/office/drawing/2014/main" id="{6C8A2F00-4AC9-3D19-ED07-4B91405B3EF2}"/>
              </a:ext>
            </a:extLst>
          </p:cNvPr>
          <p:cNvGraphicFramePr>
            <a:graphicFrameLocks noGrp="1"/>
          </p:cNvGraphicFramePr>
          <p:nvPr>
            <p:extLst>
              <p:ext uri="{D42A27DB-BD31-4B8C-83A1-F6EECF244321}">
                <p14:modId xmlns:p14="http://schemas.microsoft.com/office/powerpoint/2010/main" val="789909917"/>
              </p:ext>
            </p:extLst>
          </p:nvPr>
        </p:nvGraphicFramePr>
        <p:xfrm>
          <a:off x="725773" y="4496739"/>
          <a:ext cx="4663440" cy="1547673"/>
        </p:xfrm>
        <a:graphic>
          <a:graphicData uri="http://schemas.openxmlformats.org/drawingml/2006/table">
            <a:tbl>
              <a:tblPr firstRow="1" bandRow="1">
                <a:tableStyleId>{5940675A-B579-460E-94D1-54222C63F5DA}</a:tableStyleId>
              </a:tblPr>
              <a:tblGrid>
                <a:gridCol w="2331720">
                  <a:extLst>
                    <a:ext uri="{9D8B030D-6E8A-4147-A177-3AD203B41FA5}">
                      <a16:colId xmlns:a16="http://schemas.microsoft.com/office/drawing/2014/main" val="3384216837"/>
                    </a:ext>
                  </a:extLst>
                </a:gridCol>
                <a:gridCol w="2331720">
                  <a:extLst>
                    <a:ext uri="{9D8B030D-6E8A-4147-A177-3AD203B41FA5}">
                      <a16:colId xmlns:a16="http://schemas.microsoft.com/office/drawing/2014/main" val="2967007143"/>
                    </a:ext>
                  </a:extLst>
                </a:gridCol>
              </a:tblGrid>
              <a:tr h="515891">
                <a:tc>
                  <a:txBody>
                    <a:bodyPr/>
                    <a:lstStyle/>
                    <a:p>
                      <a:r>
                        <a:rPr lang="en-US" b="0" dirty="0"/>
                        <a:t>No risk factors</a:t>
                      </a:r>
                    </a:p>
                  </a:txBody>
                  <a:tcPr/>
                </a:tc>
                <a:tc>
                  <a:txBody>
                    <a:bodyPr/>
                    <a:lstStyle/>
                    <a:p>
                      <a:r>
                        <a:rPr lang="en-US" b="0" dirty="0"/>
                        <a:t>Low risk</a:t>
                      </a:r>
                    </a:p>
                  </a:txBody>
                  <a:tcPr/>
                </a:tc>
                <a:extLst>
                  <a:ext uri="{0D108BD9-81ED-4DB2-BD59-A6C34878D82A}">
                    <a16:rowId xmlns:a16="http://schemas.microsoft.com/office/drawing/2014/main" val="3233875265"/>
                  </a:ext>
                </a:extLst>
              </a:tr>
              <a:tr h="515891">
                <a:tc>
                  <a:txBody>
                    <a:bodyPr/>
                    <a:lstStyle/>
                    <a:p>
                      <a:r>
                        <a:rPr lang="en-US" dirty="0"/>
                        <a:t>1-2 risk factors</a:t>
                      </a:r>
                    </a:p>
                  </a:txBody>
                  <a:tcPr/>
                </a:tc>
                <a:tc>
                  <a:txBody>
                    <a:bodyPr/>
                    <a:lstStyle/>
                    <a:p>
                      <a:r>
                        <a:rPr lang="en-US" dirty="0"/>
                        <a:t>Medium risk</a:t>
                      </a:r>
                    </a:p>
                  </a:txBody>
                  <a:tcPr/>
                </a:tc>
                <a:extLst>
                  <a:ext uri="{0D108BD9-81ED-4DB2-BD59-A6C34878D82A}">
                    <a16:rowId xmlns:a16="http://schemas.microsoft.com/office/drawing/2014/main" val="144064821"/>
                  </a:ext>
                </a:extLst>
              </a:tr>
              <a:tr h="515891">
                <a:tc>
                  <a:txBody>
                    <a:bodyPr/>
                    <a:lstStyle/>
                    <a:p>
                      <a:r>
                        <a:rPr lang="en-US" dirty="0"/>
                        <a:t>3 or more risk factors</a:t>
                      </a:r>
                    </a:p>
                  </a:txBody>
                  <a:tcPr/>
                </a:tc>
                <a:tc>
                  <a:txBody>
                    <a:bodyPr/>
                    <a:lstStyle/>
                    <a:p>
                      <a:r>
                        <a:rPr lang="en-US" dirty="0"/>
                        <a:t>High risk</a:t>
                      </a:r>
                    </a:p>
                  </a:txBody>
                  <a:tcPr/>
                </a:tc>
                <a:extLst>
                  <a:ext uri="{0D108BD9-81ED-4DB2-BD59-A6C34878D82A}">
                    <a16:rowId xmlns:a16="http://schemas.microsoft.com/office/drawing/2014/main" val="4256239301"/>
                  </a:ext>
                </a:extLst>
              </a:tr>
            </a:tbl>
          </a:graphicData>
        </a:graphic>
      </p:graphicFrame>
    </p:spTree>
    <p:extLst>
      <p:ext uri="{BB962C8B-B14F-4D97-AF65-F5344CB8AC3E}">
        <p14:creationId xmlns:p14="http://schemas.microsoft.com/office/powerpoint/2010/main" val="3587096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C06651-D91B-0C59-6573-F36E3847B01A}"/>
              </a:ext>
            </a:extLst>
          </p:cNvPr>
          <p:cNvSpPr>
            <a:spLocks noGrp="1"/>
          </p:cNvSpPr>
          <p:nvPr>
            <p:ph type="title"/>
          </p:nvPr>
        </p:nvSpPr>
        <p:spPr/>
        <p:txBody>
          <a:bodyPr/>
          <a:lstStyle/>
          <a:p>
            <a:r>
              <a:rPr lang="en-US" dirty="0"/>
              <a:t>Other Anesthesia factors</a:t>
            </a:r>
          </a:p>
        </p:txBody>
      </p:sp>
      <p:sp>
        <p:nvSpPr>
          <p:cNvPr id="11" name="Content Placeholder 10">
            <a:extLst>
              <a:ext uri="{FF2B5EF4-FFF2-40B4-BE49-F238E27FC236}">
                <a16:creationId xmlns:a16="http://schemas.microsoft.com/office/drawing/2014/main" id="{818DAADC-B237-4B14-0634-0169EEF934E0}"/>
              </a:ext>
            </a:extLst>
          </p:cNvPr>
          <p:cNvSpPr>
            <a:spLocks noGrp="1"/>
          </p:cNvSpPr>
          <p:nvPr>
            <p:ph idx="1"/>
          </p:nvPr>
        </p:nvSpPr>
        <p:spPr/>
        <p:txBody>
          <a:bodyPr/>
          <a:lstStyle/>
          <a:p>
            <a:r>
              <a:rPr lang="en-US" sz="2400" dirty="0"/>
              <a:t>Opioids – variable but significant contributor to risk</a:t>
            </a:r>
          </a:p>
          <a:p>
            <a:r>
              <a:rPr lang="en-US" sz="2400" dirty="0"/>
              <a:t>	Long-acting opiates increase risk vs fentanyl</a:t>
            </a:r>
          </a:p>
          <a:p>
            <a:r>
              <a:rPr lang="en-US" sz="2400" dirty="0"/>
              <a:t>NSAIDs - can reduce risk likely by opiate-sparing</a:t>
            </a:r>
          </a:p>
          <a:p>
            <a:r>
              <a:rPr lang="en-US" sz="2400" dirty="0"/>
              <a:t>	remains controversial in tonsillectomy</a:t>
            </a:r>
          </a:p>
          <a:p>
            <a:r>
              <a:rPr lang="en-US" sz="2400" dirty="0"/>
              <a:t>Acetaminophen – clinically significant reduction in opiates/SE</a:t>
            </a:r>
          </a:p>
        </p:txBody>
      </p:sp>
      <p:sp>
        <p:nvSpPr>
          <p:cNvPr id="5" name="Footer Placeholder 4">
            <a:extLst>
              <a:ext uri="{FF2B5EF4-FFF2-40B4-BE49-F238E27FC236}">
                <a16:creationId xmlns:a16="http://schemas.microsoft.com/office/drawing/2014/main" id="{6633FD57-CFC9-D255-2F00-65F4BB67B6B8}"/>
              </a:ext>
            </a:extLst>
          </p:cNvPr>
          <p:cNvSpPr>
            <a:spLocks noGrp="1"/>
          </p:cNvSpPr>
          <p:nvPr>
            <p:ph type="ftr" sz="quarter" idx="3"/>
          </p:nvPr>
        </p:nvSpPr>
        <p:spPr>
          <a:xfrm>
            <a:off x="448574" y="6356350"/>
            <a:ext cx="10817523" cy="365125"/>
          </a:xfrm>
        </p:spPr>
        <p:txBody>
          <a:bodyPr/>
          <a:lstStyle/>
          <a:p>
            <a:r>
              <a:rPr lang="en-US" dirty="0" err="1"/>
              <a:t>Efune</a:t>
            </a:r>
            <a:r>
              <a:rPr lang="en-US" dirty="0"/>
              <a:t> PN et al. Incidence and factors contributing to </a:t>
            </a:r>
            <a:r>
              <a:rPr lang="en-US" dirty="0" err="1"/>
              <a:t>postdischarge</a:t>
            </a:r>
            <a:r>
              <a:rPr lang="en-US" dirty="0"/>
              <a:t> nausea and vomiting in pediatric ambulatory surgical cases. </a:t>
            </a:r>
            <a:r>
              <a:rPr lang="en-US" dirty="0" err="1"/>
              <a:t>Pediatr</a:t>
            </a:r>
            <a:r>
              <a:rPr lang="en-US" dirty="0"/>
              <a:t> </a:t>
            </a:r>
            <a:r>
              <a:rPr lang="en-US" dirty="0" err="1"/>
              <a:t>Anes</a:t>
            </a:r>
            <a:r>
              <a:rPr lang="en-US" dirty="0"/>
              <a:t>. 2018;28:257-263</a:t>
            </a:r>
          </a:p>
        </p:txBody>
      </p:sp>
      <p:sp>
        <p:nvSpPr>
          <p:cNvPr id="6" name="Slide Number Placeholder 5">
            <a:extLst>
              <a:ext uri="{FF2B5EF4-FFF2-40B4-BE49-F238E27FC236}">
                <a16:creationId xmlns:a16="http://schemas.microsoft.com/office/drawing/2014/main" id="{25347271-6CB2-17A5-2436-FE44B6EC72C1}"/>
              </a:ext>
            </a:extLst>
          </p:cNvPr>
          <p:cNvSpPr>
            <a:spLocks noGrp="1"/>
          </p:cNvSpPr>
          <p:nvPr>
            <p:ph type="sldNum" sz="quarter" idx="4"/>
          </p:nvPr>
        </p:nvSpPr>
        <p:spPr/>
        <p:txBody>
          <a:bodyPr/>
          <a:lstStyle/>
          <a:p>
            <a:fld id="{294A09A9-5501-47C1-A89A-A340965A2BE2}" type="slidenum">
              <a:rPr lang="en-US" smtClean="0"/>
              <a:pPr/>
              <a:t>31</a:t>
            </a:fld>
            <a:endParaRPr lang="en-US" dirty="0"/>
          </a:p>
        </p:txBody>
      </p:sp>
    </p:spTree>
    <p:extLst>
      <p:ext uri="{BB962C8B-B14F-4D97-AF65-F5344CB8AC3E}">
        <p14:creationId xmlns:p14="http://schemas.microsoft.com/office/powerpoint/2010/main" val="3156956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0CCBA-E70D-86B3-F0E2-28E30995F2FC}"/>
              </a:ext>
            </a:extLst>
          </p:cNvPr>
          <p:cNvSpPr>
            <a:spLocks noGrp="1"/>
          </p:cNvSpPr>
          <p:nvPr>
            <p:ph type="title"/>
          </p:nvPr>
        </p:nvSpPr>
        <p:spPr/>
        <p:txBody>
          <a:bodyPr/>
          <a:lstStyle/>
          <a:p>
            <a:r>
              <a:rPr lang="en-US" dirty="0"/>
              <a:t>Other Anesthesia factors</a:t>
            </a:r>
          </a:p>
        </p:txBody>
      </p:sp>
      <p:sp>
        <p:nvSpPr>
          <p:cNvPr id="3" name="Content Placeholder 2">
            <a:extLst>
              <a:ext uri="{FF2B5EF4-FFF2-40B4-BE49-F238E27FC236}">
                <a16:creationId xmlns:a16="http://schemas.microsoft.com/office/drawing/2014/main" id="{5A19E9D0-6064-9C60-8F58-45A7FC5F6562}"/>
              </a:ext>
            </a:extLst>
          </p:cNvPr>
          <p:cNvSpPr>
            <a:spLocks noGrp="1"/>
          </p:cNvSpPr>
          <p:nvPr>
            <p:ph idx="1"/>
          </p:nvPr>
        </p:nvSpPr>
        <p:spPr/>
        <p:txBody>
          <a:bodyPr/>
          <a:lstStyle/>
          <a:p>
            <a:r>
              <a:rPr lang="en-US" sz="2400" dirty="0"/>
              <a:t>Nitrous oxide – likely not much effect in short cases</a:t>
            </a:r>
          </a:p>
          <a:p>
            <a:r>
              <a:rPr lang="en-US" sz="2400" dirty="0"/>
              <a:t>Volatile anesthetic – significant contributor but can be offset by single 	agent prophylaxis</a:t>
            </a:r>
          </a:p>
          <a:p>
            <a:r>
              <a:rPr lang="en-US" sz="2400" dirty="0"/>
              <a:t>Neostigmine – limited risk but can be avoided with </a:t>
            </a:r>
            <a:r>
              <a:rPr lang="en-US" sz="2400" dirty="0" err="1"/>
              <a:t>Sugammadex</a:t>
            </a:r>
            <a:endParaRPr lang="en-US" sz="2400" dirty="0"/>
          </a:p>
          <a:p>
            <a:r>
              <a:rPr lang="en-US" sz="2400" dirty="0"/>
              <a:t>Dehydration – 30 ml/kg crystalloid can reduce risk of N/V in same day surgery</a:t>
            </a:r>
          </a:p>
          <a:p>
            <a:r>
              <a:rPr lang="en-US" sz="2400" dirty="0"/>
              <a:t>Regional anesthesia – great for limiting opiates and reducing amount of volatile anesthetic needed (</a:t>
            </a:r>
            <a:r>
              <a:rPr lang="en-US" sz="2400" dirty="0" err="1"/>
              <a:t>cadual</a:t>
            </a:r>
            <a:r>
              <a:rPr lang="en-US" sz="2400" dirty="0"/>
              <a:t> and TAP blocks studied and reduce post op pain and PONV in children)</a:t>
            </a:r>
          </a:p>
        </p:txBody>
      </p:sp>
      <p:sp>
        <p:nvSpPr>
          <p:cNvPr id="5" name="Footer Placeholder 4">
            <a:extLst>
              <a:ext uri="{FF2B5EF4-FFF2-40B4-BE49-F238E27FC236}">
                <a16:creationId xmlns:a16="http://schemas.microsoft.com/office/drawing/2014/main" id="{CB2E2EB3-E530-AEF2-A021-64A611819922}"/>
              </a:ext>
            </a:extLst>
          </p:cNvPr>
          <p:cNvSpPr>
            <a:spLocks noGrp="1"/>
          </p:cNvSpPr>
          <p:nvPr>
            <p:ph type="ftr" sz="quarter" idx="3"/>
          </p:nvPr>
        </p:nvSpPr>
        <p:spPr>
          <a:xfrm>
            <a:off x="-129395" y="6356350"/>
            <a:ext cx="11628406" cy="365125"/>
          </a:xfrm>
        </p:spPr>
        <p:txBody>
          <a:bodyPr/>
          <a:lstStyle/>
          <a:p>
            <a:r>
              <a:rPr lang="en-US" dirty="0"/>
              <a:t>Ashok V et al. Effects of intraoperative liberal fluid therapy on postoperative nausea and vomiting in children – A randomized controlled trial. </a:t>
            </a:r>
            <a:r>
              <a:rPr lang="en-US" dirty="0" err="1"/>
              <a:t>Paediatr</a:t>
            </a:r>
            <a:r>
              <a:rPr lang="en-US" dirty="0"/>
              <a:t> </a:t>
            </a:r>
            <a:r>
              <a:rPr lang="en-US" dirty="0" err="1"/>
              <a:t>Anaesth</a:t>
            </a:r>
            <a:r>
              <a:rPr lang="en-US" dirty="0"/>
              <a:t>. 2017;27(8)810-15</a:t>
            </a:r>
          </a:p>
        </p:txBody>
      </p:sp>
      <p:sp>
        <p:nvSpPr>
          <p:cNvPr id="6" name="Slide Number Placeholder 5">
            <a:extLst>
              <a:ext uri="{FF2B5EF4-FFF2-40B4-BE49-F238E27FC236}">
                <a16:creationId xmlns:a16="http://schemas.microsoft.com/office/drawing/2014/main" id="{ACC7FC9F-3099-F47B-F0D7-CE105CD2C822}"/>
              </a:ext>
            </a:extLst>
          </p:cNvPr>
          <p:cNvSpPr>
            <a:spLocks noGrp="1"/>
          </p:cNvSpPr>
          <p:nvPr>
            <p:ph type="sldNum" sz="quarter" idx="4"/>
          </p:nvPr>
        </p:nvSpPr>
        <p:spPr/>
        <p:txBody>
          <a:bodyPr/>
          <a:lstStyle/>
          <a:p>
            <a:fld id="{294A09A9-5501-47C1-A89A-A340965A2BE2}" type="slidenum">
              <a:rPr lang="en-US" smtClean="0"/>
              <a:pPr/>
              <a:t>32</a:t>
            </a:fld>
            <a:endParaRPr lang="en-US" dirty="0"/>
          </a:p>
        </p:txBody>
      </p:sp>
    </p:spTree>
    <p:extLst>
      <p:ext uri="{BB962C8B-B14F-4D97-AF65-F5344CB8AC3E}">
        <p14:creationId xmlns:p14="http://schemas.microsoft.com/office/powerpoint/2010/main" val="1620597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387A-0EDE-F538-9CC6-4A956846DD4E}"/>
              </a:ext>
            </a:extLst>
          </p:cNvPr>
          <p:cNvSpPr>
            <a:spLocks noGrp="1"/>
          </p:cNvSpPr>
          <p:nvPr>
            <p:ph type="title"/>
          </p:nvPr>
        </p:nvSpPr>
        <p:spPr/>
        <p:txBody>
          <a:bodyPr/>
          <a:lstStyle/>
          <a:p>
            <a:r>
              <a:rPr lang="en-US" dirty="0"/>
              <a:t>Pharmacologic prophylaxis</a:t>
            </a:r>
          </a:p>
        </p:txBody>
      </p:sp>
      <p:sp>
        <p:nvSpPr>
          <p:cNvPr id="3" name="Content Placeholder 2">
            <a:extLst>
              <a:ext uri="{FF2B5EF4-FFF2-40B4-BE49-F238E27FC236}">
                <a16:creationId xmlns:a16="http://schemas.microsoft.com/office/drawing/2014/main" id="{92AB9570-F50B-84F0-51C4-728DC9093521}"/>
              </a:ext>
            </a:extLst>
          </p:cNvPr>
          <p:cNvSpPr>
            <a:spLocks noGrp="1"/>
          </p:cNvSpPr>
          <p:nvPr>
            <p:ph idx="1"/>
          </p:nvPr>
        </p:nvSpPr>
        <p:spPr/>
        <p:txBody>
          <a:bodyPr/>
          <a:lstStyle/>
          <a:p>
            <a:r>
              <a:rPr lang="en-US" dirty="0"/>
              <a:t>5 HT3 Antagonists </a:t>
            </a:r>
          </a:p>
          <a:p>
            <a:r>
              <a:rPr lang="en-US" dirty="0"/>
              <a:t>	Ondansetron (0.1-0.15 mg/kg max 4mg)</a:t>
            </a:r>
          </a:p>
          <a:p>
            <a:r>
              <a:rPr lang="en-US" dirty="0"/>
              <a:t>		greater relative risk reduction compared to others</a:t>
            </a:r>
          </a:p>
          <a:p>
            <a:r>
              <a:rPr lang="en-US" dirty="0"/>
              <a:t>	QTc prolongation – caution in congenital long QT</a:t>
            </a:r>
          </a:p>
          <a:p>
            <a:r>
              <a:rPr lang="en-US" dirty="0"/>
              <a:t>	better at preventing vomiting than nausea</a:t>
            </a:r>
          </a:p>
          <a:p>
            <a:r>
              <a:rPr lang="en-US" dirty="0"/>
              <a:t>	reduced clearance in children &lt; 6 months</a:t>
            </a:r>
          </a:p>
        </p:txBody>
      </p:sp>
      <p:sp>
        <p:nvSpPr>
          <p:cNvPr id="6" name="Slide Number Placeholder 5">
            <a:extLst>
              <a:ext uri="{FF2B5EF4-FFF2-40B4-BE49-F238E27FC236}">
                <a16:creationId xmlns:a16="http://schemas.microsoft.com/office/drawing/2014/main" id="{92B9E162-D31C-DFF0-5D86-E252B96BF1EF}"/>
              </a:ext>
            </a:extLst>
          </p:cNvPr>
          <p:cNvSpPr>
            <a:spLocks noGrp="1"/>
          </p:cNvSpPr>
          <p:nvPr>
            <p:ph type="sldNum" sz="quarter" idx="4"/>
          </p:nvPr>
        </p:nvSpPr>
        <p:spPr/>
        <p:txBody>
          <a:bodyPr/>
          <a:lstStyle/>
          <a:p>
            <a:fld id="{294A09A9-5501-47C1-A89A-A340965A2BE2}" type="slidenum">
              <a:rPr lang="en-US" smtClean="0"/>
              <a:pPr/>
              <a:t>33</a:t>
            </a:fld>
            <a:endParaRPr lang="en-US" dirty="0"/>
          </a:p>
        </p:txBody>
      </p:sp>
    </p:spTree>
    <p:extLst>
      <p:ext uri="{BB962C8B-B14F-4D97-AF65-F5344CB8AC3E}">
        <p14:creationId xmlns:p14="http://schemas.microsoft.com/office/powerpoint/2010/main" val="238864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881A-80B3-0851-CBE4-5410404386A5}"/>
              </a:ext>
            </a:extLst>
          </p:cNvPr>
          <p:cNvSpPr>
            <a:spLocks noGrp="1"/>
          </p:cNvSpPr>
          <p:nvPr>
            <p:ph type="title"/>
          </p:nvPr>
        </p:nvSpPr>
        <p:spPr/>
        <p:txBody>
          <a:bodyPr/>
          <a:lstStyle/>
          <a:p>
            <a:r>
              <a:rPr lang="en-US" dirty="0"/>
              <a:t>Pharmacologic prophylaxis	</a:t>
            </a:r>
          </a:p>
        </p:txBody>
      </p:sp>
      <p:sp>
        <p:nvSpPr>
          <p:cNvPr id="3" name="Content Placeholder 2">
            <a:extLst>
              <a:ext uri="{FF2B5EF4-FFF2-40B4-BE49-F238E27FC236}">
                <a16:creationId xmlns:a16="http://schemas.microsoft.com/office/drawing/2014/main" id="{7FAC77D5-14A9-F5B5-225A-6886677323E5}"/>
              </a:ext>
            </a:extLst>
          </p:cNvPr>
          <p:cNvSpPr>
            <a:spLocks noGrp="1"/>
          </p:cNvSpPr>
          <p:nvPr>
            <p:ph idx="1"/>
          </p:nvPr>
        </p:nvSpPr>
        <p:spPr/>
        <p:txBody>
          <a:bodyPr/>
          <a:lstStyle/>
          <a:p>
            <a:r>
              <a:rPr lang="en-US" dirty="0"/>
              <a:t>Steroids – dexamethasone 0.1 – 0.15 mg/kg</a:t>
            </a:r>
          </a:p>
          <a:p>
            <a:r>
              <a:rPr lang="en-US" dirty="0"/>
              <a:t>	Lower end of range for straightforward PONV prophy</a:t>
            </a:r>
          </a:p>
          <a:p>
            <a:r>
              <a:rPr lang="en-US" dirty="0"/>
              <a:t>	Some providers give higher doses (0.5mg/kg) for 			tonsillectomy, may not be better than lower dose</a:t>
            </a:r>
          </a:p>
          <a:p>
            <a:r>
              <a:rPr lang="en-US" dirty="0"/>
              <a:t>	Single dose well tolerated as with adults</a:t>
            </a:r>
          </a:p>
        </p:txBody>
      </p:sp>
      <p:sp>
        <p:nvSpPr>
          <p:cNvPr id="5" name="Footer Placeholder 4">
            <a:extLst>
              <a:ext uri="{FF2B5EF4-FFF2-40B4-BE49-F238E27FC236}">
                <a16:creationId xmlns:a16="http://schemas.microsoft.com/office/drawing/2014/main" id="{E5821B4E-8F75-0569-0A8C-E99FC17FF283}"/>
              </a:ext>
            </a:extLst>
          </p:cNvPr>
          <p:cNvSpPr>
            <a:spLocks noGrp="1"/>
          </p:cNvSpPr>
          <p:nvPr>
            <p:ph type="ftr" sz="quarter" idx="3"/>
          </p:nvPr>
        </p:nvSpPr>
        <p:spPr>
          <a:xfrm>
            <a:off x="638355" y="6356350"/>
            <a:ext cx="10308320" cy="365125"/>
          </a:xfrm>
        </p:spPr>
        <p:txBody>
          <a:bodyPr/>
          <a:lstStyle/>
          <a:p>
            <a:r>
              <a:rPr lang="en-US" dirty="0"/>
              <a:t>Hermans V et al. Effect of dexamethasone on nausea, vomiting, and pain in </a:t>
            </a:r>
            <a:r>
              <a:rPr lang="en-US" dirty="0" err="1"/>
              <a:t>paediatric</a:t>
            </a:r>
            <a:r>
              <a:rPr lang="en-US" dirty="0"/>
              <a:t> tonsillectomy. Br J </a:t>
            </a:r>
            <a:r>
              <a:rPr lang="en-US" dirty="0" err="1"/>
              <a:t>Anaesth</a:t>
            </a:r>
            <a:r>
              <a:rPr lang="en-US" dirty="0"/>
              <a:t> 2012;109(3)427-31</a:t>
            </a:r>
          </a:p>
        </p:txBody>
      </p:sp>
      <p:sp>
        <p:nvSpPr>
          <p:cNvPr id="6" name="Slide Number Placeholder 5">
            <a:extLst>
              <a:ext uri="{FF2B5EF4-FFF2-40B4-BE49-F238E27FC236}">
                <a16:creationId xmlns:a16="http://schemas.microsoft.com/office/drawing/2014/main" id="{831E8D13-2CC4-8422-A1B2-354F501445DE}"/>
              </a:ext>
            </a:extLst>
          </p:cNvPr>
          <p:cNvSpPr>
            <a:spLocks noGrp="1"/>
          </p:cNvSpPr>
          <p:nvPr>
            <p:ph type="sldNum" sz="quarter" idx="4"/>
          </p:nvPr>
        </p:nvSpPr>
        <p:spPr/>
        <p:txBody>
          <a:bodyPr/>
          <a:lstStyle/>
          <a:p>
            <a:fld id="{294A09A9-5501-47C1-A89A-A340965A2BE2}" type="slidenum">
              <a:rPr lang="en-US" smtClean="0"/>
              <a:pPr/>
              <a:t>34</a:t>
            </a:fld>
            <a:endParaRPr lang="en-US" dirty="0"/>
          </a:p>
        </p:txBody>
      </p:sp>
    </p:spTree>
    <p:extLst>
      <p:ext uri="{BB962C8B-B14F-4D97-AF65-F5344CB8AC3E}">
        <p14:creationId xmlns:p14="http://schemas.microsoft.com/office/powerpoint/2010/main" val="2864102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A131E-C641-6E5F-4328-044A3BB8943F}"/>
              </a:ext>
            </a:extLst>
          </p:cNvPr>
          <p:cNvSpPr>
            <a:spLocks noGrp="1"/>
          </p:cNvSpPr>
          <p:nvPr>
            <p:ph type="title"/>
          </p:nvPr>
        </p:nvSpPr>
        <p:spPr/>
        <p:txBody>
          <a:bodyPr/>
          <a:lstStyle/>
          <a:p>
            <a:r>
              <a:rPr lang="en-US" dirty="0"/>
              <a:t>Pharmacologic prophylaxis	</a:t>
            </a:r>
          </a:p>
        </p:txBody>
      </p:sp>
      <p:sp>
        <p:nvSpPr>
          <p:cNvPr id="3" name="Content Placeholder 2">
            <a:extLst>
              <a:ext uri="{FF2B5EF4-FFF2-40B4-BE49-F238E27FC236}">
                <a16:creationId xmlns:a16="http://schemas.microsoft.com/office/drawing/2014/main" id="{BA959496-6953-97B9-DEC3-D3AAF5A6EFFE}"/>
              </a:ext>
            </a:extLst>
          </p:cNvPr>
          <p:cNvSpPr>
            <a:spLocks noGrp="1"/>
          </p:cNvSpPr>
          <p:nvPr>
            <p:ph idx="1"/>
          </p:nvPr>
        </p:nvSpPr>
        <p:spPr/>
        <p:txBody>
          <a:bodyPr/>
          <a:lstStyle/>
          <a:p>
            <a:r>
              <a:rPr lang="en-US" dirty="0"/>
              <a:t>NK1 antagonist – </a:t>
            </a:r>
            <a:r>
              <a:rPr lang="en-US" dirty="0" err="1"/>
              <a:t>aprepitant</a:t>
            </a:r>
            <a:r>
              <a:rPr lang="en-US" dirty="0"/>
              <a:t> (1-3 mg/kg)</a:t>
            </a:r>
          </a:p>
          <a:p>
            <a:r>
              <a:rPr lang="en-US" dirty="0"/>
              <a:t>	Limited data in children, approved for oncologic N/V</a:t>
            </a:r>
          </a:p>
          <a:p>
            <a:r>
              <a:rPr lang="en-US" dirty="0"/>
              <a:t>	Initial PK studies identified 40mg as an acceptable 			prophylactic dose</a:t>
            </a:r>
          </a:p>
          <a:p>
            <a:r>
              <a:rPr lang="en-US" dirty="0"/>
              <a:t>	Study of 31 children at risk for PONV age 4-17</a:t>
            </a:r>
          </a:p>
          <a:p>
            <a:r>
              <a:rPr lang="en-US" dirty="0"/>
              <a:t>		No reported ill effects, 4 patients with POV</a:t>
            </a:r>
          </a:p>
        </p:txBody>
      </p:sp>
      <p:sp>
        <p:nvSpPr>
          <p:cNvPr id="6" name="Slide Number Placeholder 5">
            <a:extLst>
              <a:ext uri="{FF2B5EF4-FFF2-40B4-BE49-F238E27FC236}">
                <a16:creationId xmlns:a16="http://schemas.microsoft.com/office/drawing/2014/main" id="{730609B6-6770-2CB6-8C8F-D3C913C5BF03}"/>
              </a:ext>
            </a:extLst>
          </p:cNvPr>
          <p:cNvSpPr>
            <a:spLocks noGrp="1"/>
          </p:cNvSpPr>
          <p:nvPr>
            <p:ph type="sldNum" sz="quarter" idx="4"/>
          </p:nvPr>
        </p:nvSpPr>
        <p:spPr/>
        <p:txBody>
          <a:bodyPr/>
          <a:lstStyle/>
          <a:p>
            <a:fld id="{294A09A9-5501-47C1-A89A-A340965A2BE2}" type="slidenum">
              <a:rPr lang="en-US" smtClean="0"/>
              <a:pPr/>
              <a:t>35</a:t>
            </a:fld>
            <a:endParaRPr lang="en-US" dirty="0"/>
          </a:p>
        </p:txBody>
      </p:sp>
    </p:spTree>
    <p:extLst>
      <p:ext uri="{BB962C8B-B14F-4D97-AF65-F5344CB8AC3E}">
        <p14:creationId xmlns:p14="http://schemas.microsoft.com/office/powerpoint/2010/main" val="3449972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90BE-93AC-1AFC-9A59-099A99895A45}"/>
              </a:ext>
            </a:extLst>
          </p:cNvPr>
          <p:cNvSpPr>
            <a:spLocks noGrp="1"/>
          </p:cNvSpPr>
          <p:nvPr>
            <p:ph type="title"/>
          </p:nvPr>
        </p:nvSpPr>
        <p:spPr/>
        <p:txBody>
          <a:bodyPr/>
          <a:lstStyle/>
          <a:p>
            <a:r>
              <a:rPr lang="en-US" dirty="0"/>
              <a:t>Pharmacologic prophylaxis</a:t>
            </a:r>
          </a:p>
        </p:txBody>
      </p:sp>
      <p:sp>
        <p:nvSpPr>
          <p:cNvPr id="3" name="Content Placeholder 2">
            <a:extLst>
              <a:ext uri="{FF2B5EF4-FFF2-40B4-BE49-F238E27FC236}">
                <a16:creationId xmlns:a16="http://schemas.microsoft.com/office/drawing/2014/main" id="{F955C186-4EFB-1356-8196-23BD688A2E68}"/>
              </a:ext>
            </a:extLst>
          </p:cNvPr>
          <p:cNvSpPr>
            <a:spLocks noGrp="1"/>
          </p:cNvSpPr>
          <p:nvPr>
            <p:ph idx="1"/>
          </p:nvPr>
        </p:nvSpPr>
        <p:spPr/>
        <p:txBody>
          <a:bodyPr/>
          <a:lstStyle/>
          <a:p>
            <a:r>
              <a:rPr lang="en-US" dirty="0"/>
              <a:t>Dopamine antagonists - </a:t>
            </a:r>
            <a:r>
              <a:rPr lang="en-US" dirty="0" err="1"/>
              <a:t>Droperidol</a:t>
            </a:r>
            <a:r>
              <a:rPr lang="en-US" dirty="0"/>
              <a:t> – 10-15 mcg/kg</a:t>
            </a:r>
          </a:p>
          <a:p>
            <a:r>
              <a:rPr lang="en-US" dirty="0"/>
              <a:t>	FDA warning 2001 due to QT prolongation in patients 			receiving large doses</a:t>
            </a:r>
          </a:p>
          <a:p>
            <a:r>
              <a:rPr lang="en-US" dirty="0"/>
              <a:t>	Therapeutic antiemetic doses of </a:t>
            </a:r>
            <a:r>
              <a:rPr lang="en-US" dirty="0" err="1"/>
              <a:t>droperidol</a:t>
            </a:r>
            <a:r>
              <a:rPr lang="en-US" dirty="0"/>
              <a:t> and 		ondansetron produce similar QT prolongation and 		the combination did not have additive effect</a:t>
            </a:r>
          </a:p>
          <a:p>
            <a:r>
              <a:rPr lang="en-US" dirty="0"/>
              <a:t>	Less effective in combo with steroids than ondansetron	</a:t>
            </a:r>
          </a:p>
        </p:txBody>
      </p:sp>
      <p:sp>
        <p:nvSpPr>
          <p:cNvPr id="5" name="Footer Placeholder 4">
            <a:extLst>
              <a:ext uri="{FF2B5EF4-FFF2-40B4-BE49-F238E27FC236}">
                <a16:creationId xmlns:a16="http://schemas.microsoft.com/office/drawing/2014/main" id="{61051C10-29CA-504B-B08A-682579461D51}"/>
              </a:ext>
            </a:extLst>
          </p:cNvPr>
          <p:cNvSpPr>
            <a:spLocks noGrp="1"/>
          </p:cNvSpPr>
          <p:nvPr>
            <p:ph type="ftr" sz="quarter" idx="3"/>
          </p:nvPr>
        </p:nvSpPr>
        <p:spPr>
          <a:xfrm>
            <a:off x="381001" y="6356350"/>
            <a:ext cx="10824712" cy="365125"/>
          </a:xfrm>
        </p:spPr>
        <p:txBody>
          <a:bodyPr/>
          <a:lstStyle/>
          <a:p>
            <a:r>
              <a:rPr lang="en-US" dirty="0"/>
              <a:t>Mehta D et al. The effects of </a:t>
            </a:r>
            <a:r>
              <a:rPr lang="en-US" dirty="0" err="1"/>
              <a:t>droperidol</a:t>
            </a:r>
            <a:r>
              <a:rPr lang="en-US" dirty="0"/>
              <a:t> and ondansetron on dispersion of myocardial repolarization in children. </a:t>
            </a:r>
            <a:r>
              <a:rPr lang="en-US" dirty="0" err="1"/>
              <a:t>Paediatr</a:t>
            </a:r>
            <a:r>
              <a:rPr lang="en-US" dirty="0"/>
              <a:t> </a:t>
            </a:r>
            <a:r>
              <a:rPr lang="en-US" dirty="0" err="1"/>
              <a:t>Anaesth</a:t>
            </a:r>
            <a:r>
              <a:rPr lang="en-US" dirty="0"/>
              <a:t>. 2010;20(10):905-12</a:t>
            </a:r>
          </a:p>
        </p:txBody>
      </p:sp>
      <p:sp>
        <p:nvSpPr>
          <p:cNvPr id="6" name="Slide Number Placeholder 5">
            <a:extLst>
              <a:ext uri="{FF2B5EF4-FFF2-40B4-BE49-F238E27FC236}">
                <a16:creationId xmlns:a16="http://schemas.microsoft.com/office/drawing/2014/main" id="{B3498E1C-918B-A2F9-6882-9DD4A5CE1E77}"/>
              </a:ext>
            </a:extLst>
          </p:cNvPr>
          <p:cNvSpPr>
            <a:spLocks noGrp="1"/>
          </p:cNvSpPr>
          <p:nvPr>
            <p:ph type="sldNum" sz="quarter" idx="4"/>
          </p:nvPr>
        </p:nvSpPr>
        <p:spPr/>
        <p:txBody>
          <a:bodyPr/>
          <a:lstStyle/>
          <a:p>
            <a:fld id="{294A09A9-5501-47C1-A89A-A340965A2BE2}" type="slidenum">
              <a:rPr lang="en-US" smtClean="0"/>
              <a:pPr/>
              <a:t>36</a:t>
            </a:fld>
            <a:endParaRPr lang="en-US" dirty="0"/>
          </a:p>
        </p:txBody>
      </p:sp>
    </p:spTree>
    <p:extLst>
      <p:ext uri="{BB962C8B-B14F-4D97-AF65-F5344CB8AC3E}">
        <p14:creationId xmlns:p14="http://schemas.microsoft.com/office/powerpoint/2010/main" val="2780108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FAA9-B1BC-CA96-8410-72CB444FF985}"/>
              </a:ext>
            </a:extLst>
          </p:cNvPr>
          <p:cNvSpPr>
            <a:spLocks noGrp="1"/>
          </p:cNvSpPr>
          <p:nvPr>
            <p:ph type="title"/>
          </p:nvPr>
        </p:nvSpPr>
        <p:spPr/>
        <p:txBody>
          <a:bodyPr/>
          <a:lstStyle/>
          <a:p>
            <a:r>
              <a:rPr lang="en-US" dirty="0"/>
              <a:t>Pharmacologic prophylaxis</a:t>
            </a:r>
          </a:p>
        </p:txBody>
      </p:sp>
      <p:sp>
        <p:nvSpPr>
          <p:cNvPr id="3" name="Content Placeholder 2">
            <a:extLst>
              <a:ext uri="{FF2B5EF4-FFF2-40B4-BE49-F238E27FC236}">
                <a16:creationId xmlns:a16="http://schemas.microsoft.com/office/drawing/2014/main" id="{3AD869F4-B62C-799A-A743-2CFD0DBAC02D}"/>
              </a:ext>
            </a:extLst>
          </p:cNvPr>
          <p:cNvSpPr>
            <a:spLocks noGrp="1"/>
          </p:cNvSpPr>
          <p:nvPr>
            <p:ph idx="1"/>
          </p:nvPr>
        </p:nvSpPr>
        <p:spPr>
          <a:xfrm>
            <a:off x="1206409" y="2017467"/>
            <a:ext cx="9779182" cy="3366815"/>
          </a:xfrm>
        </p:spPr>
        <p:txBody>
          <a:bodyPr/>
          <a:lstStyle/>
          <a:p>
            <a:r>
              <a:rPr lang="en-US" dirty="0"/>
              <a:t>Metoclopramide – likely not very effective when already using other agents, risk of EPS, avoid &lt; 1 year</a:t>
            </a:r>
          </a:p>
          <a:p>
            <a:r>
              <a:rPr lang="en-US" dirty="0"/>
              <a:t>Scopolamine patch – not FDA approved, likely somewhat effective but use with caution</a:t>
            </a:r>
          </a:p>
          <a:p>
            <a:r>
              <a:rPr lang="en-US" dirty="0"/>
              <a:t>Dexmedetomidine – likely somewhat effective as prophylaxis, and opiate sparing</a:t>
            </a:r>
          </a:p>
          <a:p>
            <a:r>
              <a:rPr lang="en-US" dirty="0"/>
              <a:t>		</a:t>
            </a:r>
          </a:p>
        </p:txBody>
      </p:sp>
      <p:sp>
        <p:nvSpPr>
          <p:cNvPr id="6" name="Slide Number Placeholder 5">
            <a:extLst>
              <a:ext uri="{FF2B5EF4-FFF2-40B4-BE49-F238E27FC236}">
                <a16:creationId xmlns:a16="http://schemas.microsoft.com/office/drawing/2014/main" id="{3CF9D480-DEF5-4116-20A2-3C531112DE4A}"/>
              </a:ext>
            </a:extLst>
          </p:cNvPr>
          <p:cNvSpPr>
            <a:spLocks noGrp="1"/>
          </p:cNvSpPr>
          <p:nvPr>
            <p:ph type="sldNum" sz="quarter" idx="4"/>
          </p:nvPr>
        </p:nvSpPr>
        <p:spPr/>
        <p:txBody>
          <a:bodyPr/>
          <a:lstStyle/>
          <a:p>
            <a:fld id="{294A09A9-5501-47C1-A89A-A340965A2BE2}" type="slidenum">
              <a:rPr lang="en-US" smtClean="0"/>
              <a:pPr/>
              <a:t>37</a:t>
            </a:fld>
            <a:endParaRPr lang="en-US" dirty="0"/>
          </a:p>
        </p:txBody>
      </p:sp>
    </p:spTree>
    <p:extLst>
      <p:ext uri="{BB962C8B-B14F-4D97-AF65-F5344CB8AC3E}">
        <p14:creationId xmlns:p14="http://schemas.microsoft.com/office/powerpoint/2010/main" val="381469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9BD2B-BBF7-C6EC-BB5B-1BC434C942F1}"/>
              </a:ext>
            </a:extLst>
          </p:cNvPr>
          <p:cNvSpPr>
            <a:spLocks noGrp="1"/>
          </p:cNvSpPr>
          <p:nvPr>
            <p:ph type="title"/>
          </p:nvPr>
        </p:nvSpPr>
        <p:spPr/>
        <p:txBody>
          <a:bodyPr/>
          <a:lstStyle/>
          <a:p>
            <a:r>
              <a:rPr lang="en-US" dirty="0"/>
              <a:t>Pharmacologic prophylaxis</a:t>
            </a:r>
          </a:p>
        </p:txBody>
      </p:sp>
      <p:sp>
        <p:nvSpPr>
          <p:cNvPr id="3" name="Content Placeholder 2">
            <a:extLst>
              <a:ext uri="{FF2B5EF4-FFF2-40B4-BE49-F238E27FC236}">
                <a16:creationId xmlns:a16="http://schemas.microsoft.com/office/drawing/2014/main" id="{6F811BD0-E5B4-2D60-8A00-72F4F323A64F}"/>
              </a:ext>
            </a:extLst>
          </p:cNvPr>
          <p:cNvSpPr>
            <a:spLocks noGrp="1"/>
          </p:cNvSpPr>
          <p:nvPr>
            <p:ph idx="1"/>
          </p:nvPr>
        </p:nvSpPr>
        <p:spPr/>
        <p:txBody>
          <a:bodyPr/>
          <a:lstStyle/>
          <a:p>
            <a:r>
              <a:rPr lang="en-US" dirty="0"/>
              <a:t>Gabapentin – decreases tachykinin neurotransmission</a:t>
            </a:r>
          </a:p>
          <a:p>
            <a:r>
              <a:rPr lang="en-US" dirty="0"/>
              <a:t>Diphenhydramine – some use as rescue agent</a:t>
            </a:r>
          </a:p>
          <a:p>
            <a:r>
              <a:rPr lang="en-US" dirty="0"/>
              <a:t>Acupuncture of P6 point</a:t>
            </a:r>
          </a:p>
          <a:p>
            <a:endParaRPr lang="en-US" dirty="0"/>
          </a:p>
        </p:txBody>
      </p:sp>
      <p:sp>
        <p:nvSpPr>
          <p:cNvPr id="4" name="Date Placeholder 3">
            <a:extLst>
              <a:ext uri="{FF2B5EF4-FFF2-40B4-BE49-F238E27FC236}">
                <a16:creationId xmlns:a16="http://schemas.microsoft.com/office/drawing/2014/main" id="{2DA952A1-303C-B18A-371E-C8AB68F206CF}"/>
              </a:ext>
            </a:extLst>
          </p:cNvPr>
          <p:cNvSpPr>
            <a:spLocks noGrp="1"/>
          </p:cNvSpPr>
          <p:nvPr>
            <p:ph type="dt" sz="half" idx="2"/>
          </p:nvPr>
        </p:nvSpPr>
        <p:spPr/>
        <p:txBody>
          <a:bodyPr/>
          <a:lstStyle/>
          <a:p>
            <a:fld id="{DD9C8446-696E-6942-B6C8-CC9CAD0B34E0}" type="datetime1">
              <a:rPr lang="en-US" smtClean="0"/>
              <a:pPr/>
              <a:t>8/6/2023</a:t>
            </a:fld>
            <a:endParaRPr lang="en-US" dirty="0"/>
          </a:p>
        </p:txBody>
      </p:sp>
      <p:sp>
        <p:nvSpPr>
          <p:cNvPr id="5" name="Footer Placeholder 4">
            <a:extLst>
              <a:ext uri="{FF2B5EF4-FFF2-40B4-BE49-F238E27FC236}">
                <a16:creationId xmlns:a16="http://schemas.microsoft.com/office/drawing/2014/main" id="{AB97AC14-AAAF-EE97-76FF-A00C64C24B20}"/>
              </a:ext>
            </a:extLst>
          </p:cNvPr>
          <p:cNvSpPr>
            <a:spLocks noGrp="1"/>
          </p:cNvSpPr>
          <p:nvPr>
            <p:ph type="ftr" sz="quarter" idx="3"/>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9D5BDB51-589F-A607-AF92-480EDA33CD68}"/>
              </a:ext>
            </a:extLst>
          </p:cNvPr>
          <p:cNvSpPr>
            <a:spLocks noGrp="1"/>
          </p:cNvSpPr>
          <p:nvPr>
            <p:ph type="sldNum" sz="quarter" idx="4"/>
          </p:nvPr>
        </p:nvSpPr>
        <p:spPr/>
        <p:txBody>
          <a:bodyPr/>
          <a:lstStyle/>
          <a:p>
            <a:fld id="{294A09A9-5501-47C1-A89A-A340965A2BE2}" type="slidenum">
              <a:rPr lang="en-US" smtClean="0"/>
              <a:pPr/>
              <a:t>38</a:t>
            </a:fld>
            <a:endParaRPr lang="en-US" dirty="0"/>
          </a:p>
        </p:txBody>
      </p:sp>
    </p:spTree>
    <p:extLst>
      <p:ext uri="{BB962C8B-B14F-4D97-AF65-F5344CB8AC3E}">
        <p14:creationId xmlns:p14="http://schemas.microsoft.com/office/powerpoint/2010/main" val="1892900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67FC6-6CDA-9E10-3C20-7DF5D1F1F73B}"/>
              </a:ext>
            </a:extLst>
          </p:cNvPr>
          <p:cNvSpPr>
            <a:spLocks noGrp="1"/>
          </p:cNvSpPr>
          <p:nvPr>
            <p:ph type="title"/>
          </p:nvPr>
        </p:nvSpPr>
        <p:spPr/>
        <p:txBody>
          <a:bodyPr/>
          <a:lstStyle/>
          <a:p>
            <a:r>
              <a:rPr lang="en-US" dirty="0"/>
              <a:t>Utility of TIVA vs volatile</a:t>
            </a:r>
          </a:p>
        </p:txBody>
      </p:sp>
      <p:sp>
        <p:nvSpPr>
          <p:cNvPr id="3" name="Content Placeholder 2">
            <a:extLst>
              <a:ext uri="{FF2B5EF4-FFF2-40B4-BE49-F238E27FC236}">
                <a16:creationId xmlns:a16="http://schemas.microsoft.com/office/drawing/2014/main" id="{568A062B-B04B-CD1F-EFA2-6DDD4365F0DC}"/>
              </a:ext>
            </a:extLst>
          </p:cNvPr>
          <p:cNvSpPr>
            <a:spLocks noGrp="1"/>
          </p:cNvSpPr>
          <p:nvPr>
            <p:ph idx="1"/>
          </p:nvPr>
        </p:nvSpPr>
        <p:spPr/>
        <p:txBody>
          <a:bodyPr/>
          <a:lstStyle/>
          <a:p>
            <a:r>
              <a:rPr lang="en-US" dirty="0"/>
              <a:t>Propofol antiemetic properties by infusion are well documented in adults and children</a:t>
            </a:r>
          </a:p>
          <a:p>
            <a:r>
              <a:rPr lang="en-US" dirty="0"/>
              <a:t>Systematic reviews found TIVA as effective as single agent prophylaxis with volatile anesthetic in baseline risk patients</a:t>
            </a:r>
          </a:p>
          <a:p>
            <a:r>
              <a:rPr lang="en-US" dirty="0"/>
              <a:t>TIVA for strabismus surgery – higher rate of </a:t>
            </a:r>
            <a:r>
              <a:rPr lang="en-US" dirty="0" err="1"/>
              <a:t>oculocardiac</a:t>
            </a:r>
            <a:r>
              <a:rPr lang="en-US" dirty="0"/>
              <a:t> reflex causing significant bradycardia</a:t>
            </a:r>
          </a:p>
          <a:p>
            <a:r>
              <a:rPr lang="en-US" dirty="0"/>
              <a:t>Recommendation for TIVA +/- 5HT3 antagonist for high-risk patients</a:t>
            </a:r>
          </a:p>
        </p:txBody>
      </p:sp>
      <p:sp>
        <p:nvSpPr>
          <p:cNvPr id="6" name="Slide Number Placeholder 5">
            <a:extLst>
              <a:ext uri="{FF2B5EF4-FFF2-40B4-BE49-F238E27FC236}">
                <a16:creationId xmlns:a16="http://schemas.microsoft.com/office/drawing/2014/main" id="{98C488B2-8E81-C075-7AEF-3033B0A1FBE8}"/>
              </a:ext>
            </a:extLst>
          </p:cNvPr>
          <p:cNvSpPr>
            <a:spLocks noGrp="1"/>
          </p:cNvSpPr>
          <p:nvPr>
            <p:ph type="sldNum" sz="quarter" idx="4"/>
          </p:nvPr>
        </p:nvSpPr>
        <p:spPr/>
        <p:txBody>
          <a:bodyPr/>
          <a:lstStyle/>
          <a:p>
            <a:fld id="{294A09A9-5501-47C1-A89A-A340965A2BE2}" type="slidenum">
              <a:rPr lang="en-US" smtClean="0"/>
              <a:pPr/>
              <a:t>39</a:t>
            </a:fld>
            <a:endParaRPr lang="en-US" dirty="0"/>
          </a:p>
        </p:txBody>
      </p:sp>
    </p:spTree>
    <p:extLst>
      <p:ext uri="{BB962C8B-B14F-4D97-AF65-F5344CB8AC3E}">
        <p14:creationId xmlns:p14="http://schemas.microsoft.com/office/powerpoint/2010/main" val="85963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167492" y="381000"/>
            <a:ext cx="9779183" cy="1325563"/>
          </a:xfrm>
        </p:spPr>
        <p:txBody>
          <a:bodyPr/>
          <a:lstStyle/>
          <a:p>
            <a:r>
              <a:rPr lang="en-US" dirty="0"/>
              <a:t>What is Emergence Delirium</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1167492" y="2653167"/>
            <a:ext cx="9779183" cy="3436483"/>
          </a:xfrm>
        </p:spPr>
        <p:txBody>
          <a:bodyPr vert="horz" lIns="91440" tIns="45720" rIns="91440" bIns="45720" rtlCol="0" anchor="t">
            <a:normAutofit fontScale="92500"/>
          </a:bodyPr>
          <a:lstStyle/>
          <a:p>
            <a:r>
              <a:rPr lang="en-US" dirty="0"/>
              <a:t>Emergence Delirium (ED)</a:t>
            </a:r>
          </a:p>
          <a:p>
            <a:r>
              <a:rPr lang="en-US" dirty="0"/>
              <a:t>	“A dissociated state of consciousness in which the child is irritable, 	uncompromising, uncooperative, incoherent, and inconsolably crying, 	moaning, kicking, or thrashing”</a:t>
            </a:r>
          </a:p>
          <a:p>
            <a:r>
              <a:rPr lang="en-US" dirty="0"/>
              <a:t>Emergence Agitation</a:t>
            </a:r>
          </a:p>
          <a:p>
            <a:r>
              <a:rPr lang="en-US" dirty="0"/>
              <a:t>	An umbrella term containing ED, pain, and other factors</a:t>
            </a:r>
          </a:p>
        </p:txBody>
      </p:sp>
      <p:sp>
        <p:nvSpPr>
          <p:cNvPr id="5" name="Footer Placeholder 4">
            <a:extLst>
              <a:ext uri="{FF2B5EF4-FFF2-40B4-BE49-F238E27FC236}">
                <a16:creationId xmlns:a16="http://schemas.microsoft.com/office/drawing/2014/main" id="{D593FA18-50D6-0344-B477-1D7C91CF4029}"/>
              </a:ext>
            </a:extLst>
          </p:cNvPr>
          <p:cNvSpPr>
            <a:spLocks noGrp="1"/>
          </p:cNvSpPr>
          <p:nvPr>
            <p:ph type="ftr" sz="quarter" idx="11"/>
          </p:nvPr>
        </p:nvSpPr>
        <p:spPr>
          <a:xfrm>
            <a:off x="1707501" y="6356350"/>
            <a:ext cx="7641771" cy="365125"/>
          </a:xfrm>
        </p:spPr>
        <p:txBody>
          <a:bodyPr/>
          <a:lstStyle/>
          <a:p>
            <a:r>
              <a:rPr lang="en-US" dirty="0" err="1"/>
              <a:t>Vlajkovic</a:t>
            </a:r>
            <a:r>
              <a:rPr lang="en-US" dirty="0"/>
              <a:t> GP et al. Emergence delirium in children: many questions, few answers. </a:t>
            </a:r>
            <a:r>
              <a:rPr lang="en-US" dirty="0" err="1"/>
              <a:t>Anesth</a:t>
            </a:r>
            <a:r>
              <a:rPr lang="en-US" dirty="0"/>
              <a:t> </a:t>
            </a:r>
            <a:r>
              <a:rPr lang="en-US" dirty="0" err="1"/>
              <a:t>Analg</a:t>
            </a:r>
            <a:r>
              <a:rPr lang="en-US" dirty="0"/>
              <a:t> 2007(104):84-91</a:t>
            </a:r>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1639799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4A6D-597E-054A-8C8E-EB406856BBBF}"/>
              </a:ext>
            </a:extLst>
          </p:cNvPr>
          <p:cNvSpPr>
            <a:spLocks noGrp="1"/>
          </p:cNvSpPr>
          <p:nvPr>
            <p:ph type="title"/>
          </p:nvPr>
        </p:nvSpPr>
        <p:spPr/>
        <p:txBody>
          <a:bodyPr/>
          <a:lstStyle/>
          <a:p>
            <a:r>
              <a:rPr lang="en-US" dirty="0"/>
              <a:t>Approach to the patient	</a:t>
            </a:r>
          </a:p>
        </p:txBody>
      </p:sp>
      <p:sp>
        <p:nvSpPr>
          <p:cNvPr id="3" name="Content Placeholder 2">
            <a:extLst>
              <a:ext uri="{FF2B5EF4-FFF2-40B4-BE49-F238E27FC236}">
                <a16:creationId xmlns:a16="http://schemas.microsoft.com/office/drawing/2014/main" id="{86531BFD-4A20-B0BD-29C4-01739C43D4FB}"/>
              </a:ext>
            </a:extLst>
          </p:cNvPr>
          <p:cNvSpPr>
            <a:spLocks noGrp="1"/>
          </p:cNvSpPr>
          <p:nvPr>
            <p:ph idx="1"/>
          </p:nvPr>
        </p:nvSpPr>
        <p:spPr/>
        <p:txBody>
          <a:bodyPr/>
          <a:lstStyle/>
          <a:p>
            <a:r>
              <a:rPr lang="en-US" dirty="0"/>
              <a:t>Therapy depends on perceived risk of PONV</a:t>
            </a:r>
          </a:p>
          <a:p>
            <a:r>
              <a:rPr lang="en-US" dirty="0"/>
              <a:t>Consensus guideline recommendations:</a:t>
            </a:r>
          </a:p>
          <a:p>
            <a:r>
              <a:rPr lang="en-US" dirty="0"/>
              <a:t>	Low risk (no risk factors) – no </a:t>
            </a:r>
            <a:r>
              <a:rPr lang="en-US" dirty="0" err="1"/>
              <a:t>tx</a:t>
            </a:r>
            <a:r>
              <a:rPr lang="en-US" dirty="0"/>
              <a:t> vs single agent 5HT3 or 		steroid</a:t>
            </a:r>
          </a:p>
          <a:p>
            <a:r>
              <a:rPr lang="en-US" dirty="0"/>
              <a:t>	Medium risk (1-2 risk factors) – dexamethasone + 5HT3</a:t>
            </a:r>
          </a:p>
          <a:p>
            <a:r>
              <a:rPr lang="en-US" dirty="0"/>
              <a:t>	High risk (3 or more risk factors) – above plus consider 		TIVA	 </a:t>
            </a:r>
          </a:p>
        </p:txBody>
      </p:sp>
      <p:sp>
        <p:nvSpPr>
          <p:cNvPr id="6" name="Slide Number Placeholder 5">
            <a:extLst>
              <a:ext uri="{FF2B5EF4-FFF2-40B4-BE49-F238E27FC236}">
                <a16:creationId xmlns:a16="http://schemas.microsoft.com/office/drawing/2014/main" id="{2A3D98AC-F1FD-2135-9D73-8F0694A83F7E}"/>
              </a:ext>
            </a:extLst>
          </p:cNvPr>
          <p:cNvSpPr>
            <a:spLocks noGrp="1"/>
          </p:cNvSpPr>
          <p:nvPr>
            <p:ph type="sldNum" sz="quarter" idx="4"/>
          </p:nvPr>
        </p:nvSpPr>
        <p:spPr/>
        <p:txBody>
          <a:bodyPr/>
          <a:lstStyle/>
          <a:p>
            <a:fld id="{294A09A9-5501-47C1-A89A-A340965A2BE2}" type="slidenum">
              <a:rPr lang="en-US" smtClean="0"/>
              <a:pPr/>
              <a:t>40</a:t>
            </a:fld>
            <a:endParaRPr lang="en-US" dirty="0"/>
          </a:p>
        </p:txBody>
      </p:sp>
      <p:pic>
        <p:nvPicPr>
          <p:cNvPr id="9" name="Picture 8">
            <a:extLst>
              <a:ext uri="{FF2B5EF4-FFF2-40B4-BE49-F238E27FC236}">
                <a16:creationId xmlns:a16="http://schemas.microsoft.com/office/drawing/2014/main" id="{8C7ECFEF-B4AE-F7F4-67DC-348C3B1CD080}"/>
              </a:ext>
            </a:extLst>
          </p:cNvPr>
          <p:cNvPicPr>
            <a:picLocks noChangeAspect="1"/>
          </p:cNvPicPr>
          <p:nvPr/>
        </p:nvPicPr>
        <p:blipFill>
          <a:blip r:embed="rId3"/>
          <a:stretch>
            <a:fillRect/>
          </a:stretch>
        </p:blipFill>
        <p:spPr>
          <a:xfrm>
            <a:off x="8201070" y="475202"/>
            <a:ext cx="2674569" cy="2462722"/>
          </a:xfrm>
          <a:prstGeom prst="rect">
            <a:avLst/>
          </a:prstGeom>
        </p:spPr>
      </p:pic>
    </p:spTree>
    <p:extLst>
      <p:ext uri="{BB962C8B-B14F-4D97-AF65-F5344CB8AC3E}">
        <p14:creationId xmlns:p14="http://schemas.microsoft.com/office/powerpoint/2010/main" val="711831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2AEF-3B20-428E-FEE6-80C4EA9CA1E2}"/>
              </a:ext>
            </a:extLst>
          </p:cNvPr>
          <p:cNvSpPr>
            <a:spLocks noGrp="1"/>
          </p:cNvSpPr>
          <p:nvPr>
            <p:ph type="title"/>
          </p:nvPr>
        </p:nvSpPr>
        <p:spPr/>
        <p:txBody>
          <a:bodyPr/>
          <a:lstStyle/>
          <a:p>
            <a:r>
              <a:rPr lang="en-US" dirty="0"/>
              <a:t>Treatment of PONV</a:t>
            </a:r>
          </a:p>
        </p:txBody>
      </p:sp>
      <p:sp>
        <p:nvSpPr>
          <p:cNvPr id="3" name="Content Placeholder 2">
            <a:extLst>
              <a:ext uri="{FF2B5EF4-FFF2-40B4-BE49-F238E27FC236}">
                <a16:creationId xmlns:a16="http://schemas.microsoft.com/office/drawing/2014/main" id="{8F2E3EC3-5DC0-A63B-0492-83030F6AC597}"/>
              </a:ext>
            </a:extLst>
          </p:cNvPr>
          <p:cNvSpPr>
            <a:spLocks noGrp="1"/>
          </p:cNvSpPr>
          <p:nvPr>
            <p:ph idx="1"/>
          </p:nvPr>
        </p:nvSpPr>
        <p:spPr/>
        <p:txBody>
          <a:bodyPr/>
          <a:lstStyle/>
          <a:p>
            <a:r>
              <a:rPr lang="en-US" sz="2400" dirty="0"/>
              <a:t>Most literature is aimed at prevention rather than treatment</a:t>
            </a:r>
          </a:p>
          <a:p>
            <a:r>
              <a:rPr lang="en-US" sz="2400" dirty="0"/>
              <a:t>Second dose of ondansetron in adults is no more effective than placebo</a:t>
            </a:r>
          </a:p>
          <a:p>
            <a:r>
              <a:rPr lang="en-US" sz="2400" dirty="0"/>
              <a:t>	Limited data in children, 5% of this study pop was 12-18</a:t>
            </a:r>
          </a:p>
          <a:p>
            <a:r>
              <a:rPr lang="en-US" sz="2400" dirty="0"/>
              <a:t>Recommendation for antiemetic class that patient has not yet received</a:t>
            </a:r>
          </a:p>
          <a:p>
            <a:r>
              <a:rPr lang="en-US" sz="2400" dirty="0"/>
              <a:t>	Diphenhydramine</a:t>
            </a:r>
          </a:p>
          <a:p>
            <a:r>
              <a:rPr lang="en-US" sz="2400" dirty="0"/>
              <a:t>	</a:t>
            </a:r>
            <a:r>
              <a:rPr lang="en-US" sz="2400" dirty="0" err="1"/>
              <a:t>Droperidol</a:t>
            </a:r>
            <a:endParaRPr lang="en-US" sz="2400" dirty="0"/>
          </a:p>
          <a:p>
            <a:r>
              <a:rPr lang="en-US" sz="2400" dirty="0"/>
              <a:t>	Dexmedetomidine</a:t>
            </a:r>
          </a:p>
          <a:p>
            <a:r>
              <a:rPr lang="en-US" sz="2400" dirty="0"/>
              <a:t>	IV hydration</a:t>
            </a:r>
            <a:r>
              <a:rPr lang="en-US" dirty="0"/>
              <a:t>	</a:t>
            </a:r>
          </a:p>
        </p:txBody>
      </p:sp>
      <p:sp>
        <p:nvSpPr>
          <p:cNvPr id="5" name="Footer Placeholder 4">
            <a:extLst>
              <a:ext uri="{FF2B5EF4-FFF2-40B4-BE49-F238E27FC236}">
                <a16:creationId xmlns:a16="http://schemas.microsoft.com/office/drawing/2014/main" id="{F668478A-9A0F-60D8-D4E5-4898DB9A6051}"/>
              </a:ext>
            </a:extLst>
          </p:cNvPr>
          <p:cNvSpPr>
            <a:spLocks noGrp="1"/>
          </p:cNvSpPr>
          <p:nvPr>
            <p:ph type="ftr" sz="quarter" idx="3"/>
          </p:nvPr>
        </p:nvSpPr>
        <p:spPr>
          <a:xfrm>
            <a:off x="241540" y="6356350"/>
            <a:ext cx="11110822" cy="365125"/>
          </a:xfrm>
        </p:spPr>
        <p:txBody>
          <a:bodyPr/>
          <a:lstStyle/>
          <a:p>
            <a:r>
              <a:rPr lang="en-US" dirty="0"/>
              <a:t>Kovac AL et al. Efficacy of repeat intravenous dosing of ondansetron in controlling post-operative nausea and vomiting: a randomized, double-blind, placebo-controlled multicenter trial. J Clin </a:t>
            </a:r>
            <a:r>
              <a:rPr lang="en-US" dirty="0" err="1"/>
              <a:t>Anesth</a:t>
            </a:r>
            <a:r>
              <a:rPr lang="en-US" dirty="0"/>
              <a:t> 1999;11(6)453-9</a:t>
            </a:r>
          </a:p>
        </p:txBody>
      </p:sp>
      <p:sp>
        <p:nvSpPr>
          <p:cNvPr id="6" name="Slide Number Placeholder 5">
            <a:extLst>
              <a:ext uri="{FF2B5EF4-FFF2-40B4-BE49-F238E27FC236}">
                <a16:creationId xmlns:a16="http://schemas.microsoft.com/office/drawing/2014/main" id="{0A0CD9F7-7B57-2742-5053-75558C6A8CEA}"/>
              </a:ext>
            </a:extLst>
          </p:cNvPr>
          <p:cNvSpPr>
            <a:spLocks noGrp="1"/>
          </p:cNvSpPr>
          <p:nvPr>
            <p:ph type="sldNum" sz="quarter" idx="4"/>
          </p:nvPr>
        </p:nvSpPr>
        <p:spPr/>
        <p:txBody>
          <a:bodyPr/>
          <a:lstStyle/>
          <a:p>
            <a:fld id="{294A09A9-5501-47C1-A89A-A340965A2BE2}" type="slidenum">
              <a:rPr lang="en-US" smtClean="0"/>
              <a:pPr/>
              <a:t>41</a:t>
            </a:fld>
            <a:endParaRPr lang="en-US" dirty="0"/>
          </a:p>
        </p:txBody>
      </p:sp>
    </p:spTree>
    <p:extLst>
      <p:ext uri="{BB962C8B-B14F-4D97-AF65-F5344CB8AC3E}">
        <p14:creationId xmlns:p14="http://schemas.microsoft.com/office/powerpoint/2010/main" val="840353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1004-99DE-5D54-61DC-DFC35ED7CB6E}"/>
              </a:ext>
            </a:extLst>
          </p:cNvPr>
          <p:cNvSpPr>
            <a:spLocks noGrp="1"/>
          </p:cNvSpPr>
          <p:nvPr>
            <p:ph type="title"/>
          </p:nvPr>
        </p:nvSpPr>
        <p:spPr/>
        <p:txBody>
          <a:bodyPr/>
          <a:lstStyle/>
          <a:p>
            <a:r>
              <a:rPr lang="en-US" dirty="0"/>
              <a:t>Treatment of PONV</a:t>
            </a:r>
          </a:p>
        </p:txBody>
      </p:sp>
      <p:sp>
        <p:nvSpPr>
          <p:cNvPr id="3" name="Content Placeholder 2">
            <a:extLst>
              <a:ext uri="{FF2B5EF4-FFF2-40B4-BE49-F238E27FC236}">
                <a16:creationId xmlns:a16="http://schemas.microsoft.com/office/drawing/2014/main" id="{923C006C-A13A-D3F5-AB92-4FB94101A045}"/>
              </a:ext>
            </a:extLst>
          </p:cNvPr>
          <p:cNvSpPr>
            <a:spLocks noGrp="1"/>
          </p:cNvSpPr>
          <p:nvPr>
            <p:ph idx="1"/>
          </p:nvPr>
        </p:nvSpPr>
        <p:spPr/>
        <p:txBody>
          <a:bodyPr/>
          <a:lstStyle/>
          <a:p>
            <a:r>
              <a:rPr lang="en-US" sz="2800" dirty="0"/>
              <a:t>Because treatment is difficult, optimal prophylaxis is most beneficial</a:t>
            </a:r>
          </a:p>
          <a:p>
            <a:r>
              <a:rPr lang="en-US" sz="2800" dirty="0"/>
              <a:t>Avoid opiates where possible – multimodal pain treatment</a:t>
            </a:r>
          </a:p>
          <a:p>
            <a:r>
              <a:rPr lang="en-US" dirty="0"/>
              <a:t>Plan regional anesthesia when able</a:t>
            </a:r>
          </a:p>
          <a:p>
            <a:endParaRPr lang="en-US" sz="2800" dirty="0"/>
          </a:p>
          <a:p>
            <a:endParaRPr lang="en-US" sz="2800" dirty="0"/>
          </a:p>
          <a:p>
            <a:endParaRPr lang="en-US" dirty="0"/>
          </a:p>
        </p:txBody>
      </p:sp>
      <p:sp>
        <p:nvSpPr>
          <p:cNvPr id="6" name="Slide Number Placeholder 5">
            <a:extLst>
              <a:ext uri="{FF2B5EF4-FFF2-40B4-BE49-F238E27FC236}">
                <a16:creationId xmlns:a16="http://schemas.microsoft.com/office/drawing/2014/main" id="{60D89D41-60F7-1FEC-A097-2BCD9A2C109C}"/>
              </a:ext>
            </a:extLst>
          </p:cNvPr>
          <p:cNvSpPr>
            <a:spLocks noGrp="1"/>
          </p:cNvSpPr>
          <p:nvPr>
            <p:ph type="sldNum" sz="quarter" idx="4"/>
          </p:nvPr>
        </p:nvSpPr>
        <p:spPr/>
        <p:txBody>
          <a:bodyPr/>
          <a:lstStyle/>
          <a:p>
            <a:fld id="{294A09A9-5501-47C1-A89A-A340965A2BE2}" type="slidenum">
              <a:rPr lang="en-US" smtClean="0"/>
              <a:pPr/>
              <a:t>42</a:t>
            </a:fld>
            <a:endParaRPr lang="en-US" dirty="0"/>
          </a:p>
        </p:txBody>
      </p:sp>
    </p:spTree>
    <p:extLst>
      <p:ext uri="{BB962C8B-B14F-4D97-AF65-F5344CB8AC3E}">
        <p14:creationId xmlns:p14="http://schemas.microsoft.com/office/powerpoint/2010/main" val="3834238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2AAC-D8D5-CAFA-CE5E-F17C5B3F7B5B}"/>
              </a:ext>
            </a:extLst>
          </p:cNvPr>
          <p:cNvSpPr>
            <a:spLocks noGrp="1"/>
          </p:cNvSpPr>
          <p:nvPr>
            <p:ph type="title"/>
          </p:nvPr>
        </p:nvSpPr>
        <p:spPr/>
        <p:txBody>
          <a:bodyPr/>
          <a:lstStyle/>
          <a:p>
            <a:r>
              <a:rPr lang="en-US" dirty="0"/>
              <a:t>Take home points</a:t>
            </a:r>
          </a:p>
        </p:txBody>
      </p:sp>
      <p:sp>
        <p:nvSpPr>
          <p:cNvPr id="3" name="Content Placeholder 2">
            <a:extLst>
              <a:ext uri="{FF2B5EF4-FFF2-40B4-BE49-F238E27FC236}">
                <a16:creationId xmlns:a16="http://schemas.microsoft.com/office/drawing/2014/main" id="{687D3785-84A3-9900-D4F8-E27EEAA82F87}"/>
              </a:ext>
            </a:extLst>
          </p:cNvPr>
          <p:cNvSpPr>
            <a:spLocks noGrp="1"/>
          </p:cNvSpPr>
          <p:nvPr>
            <p:ph idx="1"/>
          </p:nvPr>
        </p:nvSpPr>
        <p:spPr/>
        <p:txBody>
          <a:bodyPr/>
          <a:lstStyle/>
          <a:p>
            <a:r>
              <a:rPr lang="en-US" dirty="0"/>
              <a:t>Post-operative complications can have a significant impact on patient and parent comfort and satisfaction</a:t>
            </a:r>
          </a:p>
          <a:p>
            <a:r>
              <a:rPr lang="en-US" dirty="0"/>
              <a:t>Identify patients at risk for emergence delirium and PONV, emphasize prophylaxis where possible</a:t>
            </a:r>
          </a:p>
          <a:p>
            <a:r>
              <a:rPr lang="en-US" dirty="0"/>
              <a:t>Sometimes trying to avoid multiple complications can have competing goals</a:t>
            </a:r>
          </a:p>
          <a:p>
            <a:endParaRPr lang="en-US" dirty="0"/>
          </a:p>
        </p:txBody>
      </p:sp>
      <p:sp>
        <p:nvSpPr>
          <p:cNvPr id="6" name="Slide Number Placeholder 5">
            <a:extLst>
              <a:ext uri="{FF2B5EF4-FFF2-40B4-BE49-F238E27FC236}">
                <a16:creationId xmlns:a16="http://schemas.microsoft.com/office/drawing/2014/main" id="{746A99EF-CB02-C57E-2F9F-0F6902B2E862}"/>
              </a:ext>
            </a:extLst>
          </p:cNvPr>
          <p:cNvSpPr>
            <a:spLocks noGrp="1"/>
          </p:cNvSpPr>
          <p:nvPr>
            <p:ph type="sldNum" sz="quarter" idx="4"/>
          </p:nvPr>
        </p:nvSpPr>
        <p:spPr/>
        <p:txBody>
          <a:bodyPr/>
          <a:lstStyle/>
          <a:p>
            <a:fld id="{294A09A9-5501-47C1-A89A-A340965A2BE2}" type="slidenum">
              <a:rPr lang="en-US" smtClean="0"/>
              <a:pPr/>
              <a:t>43</a:t>
            </a:fld>
            <a:endParaRPr lang="en-US" dirty="0"/>
          </a:p>
        </p:txBody>
      </p:sp>
    </p:spTree>
    <p:extLst>
      <p:ext uri="{BB962C8B-B14F-4D97-AF65-F5344CB8AC3E}">
        <p14:creationId xmlns:p14="http://schemas.microsoft.com/office/powerpoint/2010/main" val="2866665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167494" y="1122363"/>
            <a:ext cx="6220278" cy="2387600"/>
          </a:xfrm>
        </p:spPr>
        <p:txBody>
          <a:bodyPr/>
          <a:lstStyle/>
          <a:p>
            <a:r>
              <a:rPr lang="en-US"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1167493" y="3602038"/>
            <a:ext cx="6220277" cy="2247219"/>
          </a:xfrm>
        </p:spPr>
        <p:txBody>
          <a:bodyPr>
            <a:normAutofit/>
          </a:bodyPr>
          <a:lstStyle/>
          <a:p>
            <a:endParaRPr lang="en-US" dirty="0"/>
          </a:p>
        </p:txBody>
      </p:sp>
    </p:spTree>
    <p:extLst>
      <p:ext uri="{BB962C8B-B14F-4D97-AF65-F5344CB8AC3E}">
        <p14:creationId xmlns:p14="http://schemas.microsoft.com/office/powerpoint/2010/main" val="926184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9FE2-61BB-9C6E-F497-CD1FC747B1D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290C193-4F0B-9297-71C8-2D339167500C}"/>
              </a:ext>
            </a:extLst>
          </p:cNvPr>
          <p:cNvSpPr>
            <a:spLocks noGrp="1"/>
          </p:cNvSpPr>
          <p:nvPr>
            <p:ph idx="1"/>
          </p:nvPr>
        </p:nvSpPr>
        <p:spPr/>
        <p:txBody>
          <a:bodyPr/>
          <a:lstStyle/>
          <a:p>
            <a:pPr marL="457200" lvl="0" indent="-270510" algn="l" rtl="0">
              <a:spcBef>
                <a:spcPts val="0"/>
              </a:spcBef>
              <a:spcAft>
                <a:spcPts val="0"/>
              </a:spcAft>
              <a:buClr>
                <a:srgbClr val="000000"/>
              </a:buClr>
              <a:buSzPct val="100000"/>
              <a:buAutoNum type="arabicPeriod"/>
            </a:pPr>
            <a:r>
              <a:rPr lang="en-US" sz="800" dirty="0">
                <a:solidFill>
                  <a:srgbClr val="000000"/>
                </a:solidFill>
                <a:highlight>
                  <a:srgbClr val="FFFFFF"/>
                </a:highlight>
              </a:rPr>
              <a:t>Sikich N, </a:t>
            </a:r>
            <a:r>
              <a:rPr lang="en-US" sz="800" dirty="0" err="1">
                <a:solidFill>
                  <a:srgbClr val="000000"/>
                </a:solidFill>
                <a:highlight>
                  <a:srgbClr val="FFFFFF"/>
                </a:highlight>
              </a:rPr>
              <a:t>Lerman</a:t>
            </a:r>
            <a:r>
              <a:rPr lang="en-US" sz="800" dirty="0">
                <a:solidFill>
                  <a:srgbClr val="000000"/>
                </a:solidFill>
                <a:highlight>
                  <a:srgbClr val="FFFFFF"/>
                </a:highlight>
              </a:rPr>
              <a:t> J. Development and psychometric evaluation of the pediatric anesthesia emergence delirium scale. Anesthesiology. 2004 May;100(5):1138-45.</a:t>
            </a:r>
          </a:p>
          <a:p>
            <a:pPr marL="457200" lvl="0" indent="-270510" algn="l" rtl="0">
              <a:spcBef>
                <a:spcPts val="0"/>
              </a:spcBef>
              <a:spcAft>
                <a:spcPts val="0"/>
              </a:spcAft>
              <a:buClr>
                <a:srgbClr val="000000"/>
              </a:buClr>
              <a:buSzPct val="100000"/>
              <a:buAutoNum type="arabicPeriod"/>
            </a:pPr>
            <a:r>
              <a:rPr lang="en-US" sz="800" dirty="0" err="1">
                <a:solidFill>
                  <a:srgbClr val="000000"/>
                </a:solidFill>
                <a:highlight>
                  <a:srgbClr val="FFFFFF"/>
                </a:highlight>
              </a:rPr>
              <a:t>Holzki</a:t>
            </a:r>
            <a:r>
              <a:rPr lang="en-US" sz="800" dirty="0">
                <a:solidFill>
                  <a:srgbClr val="000000"/>
                </a:solidFill>
                <a:highlight>
                  <a:srgbClr val="FFFFFF"/>
                </a:highlight>
              </a:rPr>
              <a:t> J, </a:t>
            </a:r>
            <a:r>
              <a:rPr lang="en-US" sz="800" dirty="0" err="1">
                <a:solidFill>
                  <a:srgbClr val="000000"/>
                </a:solidFill>
                <a:highlight>
                  <a:srgbClr val="FFFFFF"/>
                </a:highlight>
              </a:rPr>
              <a:t>Kretz</a:t>
            </a:r>
            <a:r>
              <a:rPr lang="en-US" sz="800" dirty="0">
                <a:solidFill>
                  <a:srgbClr val="000000"/>
                </a:solidFill>
                <a:highlight>
                  <a:srgbClr val="FFFFFF"/>
                </a:highlight>
              </a:rPr>
              <a:t> FJ. Changing aspects of sevoflurane in </a:t>
            </a:r>
            <a:r>
              <a:rPr lang="en-US" sz="800" dirty="0" err="1">
                <a:solidFill>
                  <a:srgbClr val="000000"/>
                </a:solidFill>
                <a:highlight>
                  <a:srgbClr val="FFFFFF"/>
                </a:highlight>
              </a:rPr>
              <a:t>paediatric</a:t>
            </a:r>
            <a:r>
              <a:rPr lang="en-US" sz="800" dirty="0">
                <a:solidFill>
                  <a:srgbClr val="000000"/>
                </a:solidFill>
                <a:highlight>
                  <a:srgbClr val="FFFFFF"/>
                </a:highlight>
              </a:rPr>
              <a:t> </a:t>
            </a:r>
            <a:r>
              <a:rPr lang="en-US" sz="800" dirty="0" err="1">
                <a:solidFill>
                  <a:srgbClr val="000000"/>
                </a:solidFill>
                <a:highlight>
                  <a:srgbClr val="FFFFFF"/>
                </a:highlight>
              </a:rPr>
              <a:t>anaesthesia</a:t>
            </a:r>
            <a:r>
              <a:rPr lang="en-US" sz="800" dirty="0">
                <a:solidFill>
                  <a:srgbClr val="000000"/>
                </a:solidFill>
                <a:highlight>
                  <a:srgbClr val="FFFFFF"/>
                </a:highlight>
              </a:rPr>
              <a:t>: 1975-99. </a:t>
            </a:r>
            <a:r>
              <a:rPr lang="en-US" sz="800" dirty="0" err="1">
                <a:solidFill>
                  <a:srgbClr val="000000"/>
                </a:solidFill>
                <a:highlight>
                  <a:srgbClr val="FFFFFF"/>
                </a:highlight>
              </a:rPr>
              <a:t>Paediatr</a:t>
            </a:r>
            <a:r>
              <a:rPr lang="en-US" sz="800" dirty="0">
                <a:solidFill>
                  <a:srgbClr val="000000"/>
                </a:solidFill>
                <a:highlight>
                  <a:srgbClr val="FFFFFF"/>
                </a:highlight>
              </a:rPr>
              <a:t> </a:t>
            </a:r>
            <a:r>
              <a:rPr lang="en-US" sz="800" dirty="0" err="1">
                <a:solidFill>
                  <a:srgbClr val="000000"/>
                </a:solidFill>
                <a:highlight>
                  <a:srgbClr val="FFFFFF"/>
                </a:highlight>
              </a:rPr>
              <a:t>Anaesth</a:t>
            </a:r>
            <a:r>
              <a:rPr lang="en-US" sz="800" dirty="0">
                <a:solidFill>
                  <a:srgbClr val="000000"/>
                </a:solidFill>
                <a:highlight>
                  <a:srgbClr val="FFFFFF"/>
                </a:highlight>
              </a:rPr>
              <a:t>. 1999;9(4):283-6.</a:t>
            </a:r>
          </a:p>
          <a:p>
            <a:pPr marL="457200" lvl="0" indent="-270510" algn="l" rtl="0">
              <a:spcBef>
                <a:spcPts val="0"/>
              </a:spcBef>
              <a:spcAft>
                <a:spcPts val="0"/>
              </a:spcAft>
              <a:buClr>
                <a:srgbClr val="000000"/>
              </a:buClr>
              <a:buSzPct val="100000"/>
              <a:buAutoNum type="arabicPeriod"/>
            </a:pPr>
            <a:r>
              <a:rPr lang="en-US" sz="800" dirty="0">
                <a:solidFill>
                  <a:srgbClr val="000000"/>
                </a:solidFill>
                <a:highlight>
                  <a:srgbClr val="FFFFFF"/>
                </a:highlight>
              </a:rPr>
              <a:t>Kim J, Byun SH, Kim JW, Kim JY, Kim YJ, Choi N, Lee BS, Yu S, Kim E. Behavioral changes after hospital discharge in preschool children experiencing emergence delirium after general anesthesia: A prospective observational study. </a:t>
            </a:r>
            <a:r>
              <a:rPr lang="en-US" sz="800" dirty="0" err="1">
                <a:solidFill>
                  <a:srgbClr val="000000"/>
                </a:solidFill>
                <a:highlight>
                  <a:srgbClr val="FFFFFF"/>
                </a:highlight>
              </a:rPr>
              <a:t>Paediatr</a:t>
            </a:r>
            <a:r>
              <a:rPr lang="en-US" sz="800" dirty="0">
                <a:solidFill>
                  <a:srgbClr val="000000"/>
                </a:solidFill>
                <a:highlight>
                  <a:srgbClr val="FFFFFF"/>
                </a:highlight>
              </a:rPr>
              <a:t> </a:t>
            </a:r>
            <a:r>
              <a:rPr lang="en-US" sz="800" dirty="0" err="1">
                <a:solidFill>
                  <a:srgbClr val="000000"/>
                </a:solidFill>
                <a:highlight>
                  <a:srgbClr val="FFFFFF"/>
                </a:highlight>
              </a:rPr>
              <a:t>Anaesth</a:t>
            </a:r>
            <a:r>
              <a:rPr lang="en-US" sz="800" dirty="0">
                <a:solidFill>
                  <a:srgbClr val="000000"/>
                </a:solidFill>
                <a:highlight>
                  <a:srgbClr val="FFFFFF"/>
                </a:highlight>
              </a:rPr>
              <a:t>. 2021 Oct;31(10):1056-1064.</a:t>
            </a:r>
          </a:p>
          <a:p>
            <a:pPr marL="457200" lvl="0" indent="-270510" algn="l" rtl="0">
              <a:spcBef>
                <a:spcPts val="0"/>
              </a:spcBef>
              <a:spcAft>
                <a:spcPts val="0"/>
              </a:spcAft>
              <a:buClr>
                <a:srgbClr val="000000"/>
              </a:buClr>
              <a:buSzPct val="100000"/>
              <a:buAutoNum type="arabicPeriod"/>
            </a:pPr>
            <a:r>
              <a:rPr lang="en-US" sz="800" dirty="0">
                <a:solidFill>
                  <a:srgbClr val="000000"/>
                </a:solidFill>
                <a:highlight>
                  <a:srgbClr val="FFFFFF"/>
                </a:highlight>
              </a:rPr>
              <a:t>Kim J, Lee HC, Byun SH, Lim H, Lee M, Choung Y, Kim E. Frontal electroencephalogram activity during emergence from general </a:t>
            </a:r>
            <a:r>
              <a:rPr lang="en-US" sz="800" dirty="0" err="1">
                <a:solidFill>
                  <a:srgbClr val="000000"/>
                </a:solidFill>
                <a:highlight>
                  <a:srgbClr val="FFFFFF"/>
                </a:highlight>
              </a:rPr>
              <a:t>anaesthesia</a:t>
            </a:r>
            <a:r>
              <a:rPr lang="en-US" sz="800" dirty="0">
                <a:solidFill>
                  <a:srgbClr val="000000"/>
                </a:solidFill>
                <a:highlight>
                  <a:srgbClr val="FFFFFF"/>
                </a:highlight>
              </a:rPr>
              <a:t> in children with and without emergence delirium. Br J </a:t>
            </a:r>
            <a:r>
              <a:rPr lang="en-US" sz="800" dirty="0" err="1">
                <a:solidFill>
                  <a:srgbClr val="000000"/>
                </a:solidFill>
                <a:highlight>
                  <a:srgbClr val="FFFFFF"/>
                </a:highlight>
              </a:rPr>
              <a:t>Anaesth</a:t>
            </a:r>
            <a:r>
              <a:rPr lang="en-US" sz="800" dirty="0">
                <a:solidFill>
                  <a:srgbClr val="000000"/>
                </a:solidFill>
                <a:highlight>
                  <a:srgbClr val="FFFFFF"/>
                </a:highlight>
              </a:rPr>
              <a:t>. 2021 Jan;126(1):293-303.</a:t>
            </a:r>
          </a:p>
          <a:p>
            <a:pPr marL="457200" lvl="0" indent="-270510" algn="l" rtl="0">
              <a:spcBef>
                <a:spcPts val="0"/>
              </a:spcBef>
              <a:spcAft>
                <a:spcPts val="0"/>
              </a:spcAft>
              <a:buClr>
                <a:srgbClr val="000000"/>
              </a:buClr>
              <a:buSzPct val="114285"/>
              <a:buAutoNum type="arabicPeriod"/>
            </a:pPr>
            <a:r>
              <a:rPr lang="en-US" sz="800" dirty="0">
                <a:solidFill>
                  <a:srgbClr val="000000"/>
                </a:solidFill>
                <a:highlight>
                  <a:srgbClr val="FFFFFF"/>
                </a:highlight>
              </a:rPr>
              <a:t>Koch, Susanne; Rupp, Leopold; Prager, Christine; </a:t>
            </a:r>
            <a:r>
              <a:rPr lang="en-US" sz="800" dirty="0" err="1">
                <a:solidFill>
                  <a:srgbClr val="000000"/>
                </a:solidFill>
                <a:highlight>
                  <a:srgbClr val="FFFFFF"/>
                </a:highlight>
              </a:rPr>
              <a:t>Wernecke</a:t>
            </a:r>
            <a:r>
              <a:rPr lang="en-US" sz="800" dirty="0">
                <a:solidFill>
                  <a:srgbClr val="000000"/>
                </a:solidFill>
                <a:highlight>
                  <a:srgbClr val="FFFFFF"/>
                </a:highlight>
              </a:rPr>
              <a:t>, Klaus D.; Kramer, Sylvia; </a:t>
            </a:r>
            <a:r>
              <a:rPr lang="en-US" sz="800" dirty="0" err="1">
                <a:solidFill>
                  <a:srgbClr val="000000"/>
                </a:solidFill>
                <a:highlight>
                  <a:srgbClr val="FFFFFF"/>
                </a:highlight>
              </a:rPr>
              <a:t>Fahlenkamp</a:t>
            </a:r>
            <a:r>
              <a:rPr lang="en-US" sz="800" dirty="0">
                <a:solidFill>
                  <a:srgbClr val="000000"/>
                </a:solidFill>
                <a:highlight>
                  <a:srgbClr val="FFFFFF"/>
                </a:highlight>
              </a:rPr>
              <a:t>, Astrid; Spies, Claudia D.. Emergence delirium in children is related to epileptiform discharges during </a:t>
            </a:r>
            <a:r>
              <a:rPr lang="en-US" sz="800" dirty="0" err="1">
                <a:solidFill>
                  <a:srgbClr val="000000"/>
                </a:solidFill>
                <a:highlight>
                  <a:srgbClr val="FFFFFF"/>
                </a:highlight>
              </a:rPr>
              <a:t>anaesthesia</a:t>
            </a:r>
            <a:r>
              <a:rPr lang="en-US" sz="800" dirty="0">
                <a:solidFill>
                  <a:srgbClr val="000000"/>
                </a:solidFill>
                <a:highlight>
                  <a:srgbClr val="FFFFFF"/>
                </a:highlight>
              </a:rPr>
              <a:t> induction: An observational study. European Journal of </a:t>
            </a:r>
            <a:r>
              <a:rPr lang="en-US" sz="800" dirty="0" err="1">
                <a:solidFill>
                  <a:srgbClr val="000000"/>
                </a:solidFill>
                <a:highlight>
                  <a:srgbClr val="FFFFFF"/>
                </a:highlight>
              </a:rPr>
              <a:t>Anaesthesiology</a:t>
            </a:r>
            <a:r>
              <a:rPr lang="en-US" sz="800" dirty="0">
                <a:solidFill>
                  <a:srgbClr val="000000"/>
                </a:solidFill>
                <a:highlight>
                  <a:srgbClr val="FFFFFF"/>
                </a:highlight>
              </a:rPr>
              <a:t>. 2018;35(120:929-936.</a:t>
            </a:r>
          </a:p>
          <a:p>
            <a:pPr marL="457200" lvl="0" indent="-265271" algn="l" rtl="0">
              <a:spcBef>
                <a:spcPts val="0"/>
              </a:spcBef>
              <a:spcAft>
                <a:spcPts val="0"/>
              </a:spcAft>
              <a:buClr>
                <a:srgbClr val="000000"/>
              </a:buClr>
              <a:buSzPct val="100000"/>
              <a:buAutoNum type="arabicPeriod"/>
            </a:pPr>
            <a:r>
              <a:rPr lang="en-US" sz="800" dirty="0">
                <a:solidFill>
                  <a:srgbClr val="000000"/>
                </a:solidFill>
                <a:highlight>
                  <a:srgbClr val="FFFFFF"/>
                </a:highlight>
              </a:rPr>
              <a:t>Oda </a:t>
            </a:r>
            <a:r>
              <a:rPr lang="en-US" sz="800" dirty="0" err="1">
                <a:solidFill>
                  <a:srgbClr val="000000"/>
                </a:solidFill>
                <a:highlight>
                  <a:srgbClr val="FFFFFF"/>
                </a:highlight>
              </a:rPr>
              <a:t>Grung</a:t>
            </a:r>
            <a:r>
              <a:rPr lang="en-US" sz="800" dirty="0">
                <a:solidFill>
                  <a:srgbClr val="000000"/>
                </a:solidFill>
                <a:highlight>
                  <a:srgbClr val="FFFFFF"/>
                </a:highlight>
              </a:rPr>
              <a:t> </a:t>
            </a:r>
            <a:r>
              <a:rPr lang="en-US" sz="800" dirty="0" err="1">
                <a:solidFill>
                  <a:srgbClr val="000000"/>
                </a:solidFill>
                <a:highlight>
                  <a:srgbClr val="FFFFFF"/>
                </a:highlight>
              </a:rPr>
              <a:t>Grotmol</a:t>
            </a:r>
            <a:r>
              <a:rPr lang="en-US" sz="800" dirty="0">
                <a:solidFill>
                  <a:srgbClr val="000000"/>
                </a:solidFill>
                <a:highlight>
                  <a:srgbClr val="FFFFFF"/>
                </a:highlight>
              </a:rPr>
              <a:t>, </a:t>
            </a:r>
            <a:r>
              <a:rPr lang="en-US" sz="800" dirty="0" err="1">
                <a:solidFill>
                  <a:srgbClr val="000000"/>
                </a:solidFill>
                <a:highlight>
                  <a:srgbClr val="FFFFFF"/>
                </a:highlight>
              </a:rPr>
              <a:t>Narththahi</a:t>
            </a:r>
            <a:r>
              <a:rPr lang="en-US" sz="800" dirty="0">
                <a:solidFill>
                  <a:srgbClr val="000000"/>
                </a:solidFill>
                <a:highlight>
                  <a:srgbClr val="FFFFFF"/>
                </a:highlight>
              </a:rPr>
              <a:t> </a:t>
            </a:r>
            <a:r>
              <a:rPr lang="en-US" sz="800" dirty="0" err="1">
                <a:solidFill>
                  <a:srgbClr val="000000"/>
                </a:solidFill>
                <a:highlight>
                  <a:srgbClr val="FFFFFF"/>
                </a:highlight>
              </a:rPr>
              <a:t>Nesarajah</a:t>
            </a:r>
            <a:r>
              <a:rPr lang="en-US" sz="800" dirty="0">
                <a:solidFill>
                  <a:srgbClr val="000000"/>
                </a:solidFill>
                <a:highlight>
                  <a:srgbClr val="FFFFFF"/>
                </a:highlight>
              </a:rPr>
              <a:t>, Tom </a:t>
            </a:r>
            <a:r>
              <a:rPr lang="en-US" sz="800" dirty="0" err="1">
                <a:solidFill>
                  <a:srgbClr val="000000"/>
                </a:solidFill>
                <a:highlight>
                  <a:srgbClr val="FFFFFF"/>
                </a:highlight>
              </a:rPr>
              <a:t>Giedsing</a:t>
            </a:r>
            <a:r>
              <a:rPr lang="en-US" sz="800" dirty="0">
                <a:solidFill>
                  <a:srgbClr val="000000"/>
                </a:solidFill>
                <a:highlight>
                  <a:srgbClr val="FFFFFF"/>
                </a:highlight>
              </a:rPr>
              <a:t> Hansen. Postoperative emergence delirium in children: a narrative review of recent publications. Signa Vitae. 2021. 17(3);10-20.	</a:t>
            </a:r>
          </a:p>
          <a:p>
            <a:pPr marL="457200" lvl="0" indent="-265271" algn="l" rtl="0">
              <a:spcBef>
                <a:spcPts val="0"/>
              </a:spcBef>
              <a:spcAft>
                <a:spcPts val="0"/>
              </a:spcAft>
              <a:buClr>
                <a:srgbClr val="000000"/>
              </a:buClr>
              <a:buSzPct val="87500"/>
              <a:buAutoNum type="arabicPeriod"/>
            </a:pPr>
            <a:r>
              <a:rPr lang="en-US" sz="800" dirty="0" err="1">
                <a:solidFill>
                  <a:srgbClr val="000000"/>
                </a:solidFill>
                <a:highlight>
                  <a:srgbClr val="FFFFFF"/>
                </a:highlight>
              </a:rPr>
              <a:t>Cravero</a:t>
            </a:r>
            <a:r>
              <a:rPr lang="en-US" sz="800" dirty="0">
                <a:solidFill>
                  <a:srgbClr val="000000"/>
                </a:solidFill>
                <a:highlight>
                  <a:srgbClr val="FFFFFF"/>
                </a:highlight>
              </a:rPr>
              <a:t> J, </a:t>
            </a:r>
            <a:r>
              <a:rPr lang="en-US" sz="800" dirty="0" err="1">
                <a:solidFill>
                  <a:srgbClr val="000000"/>
                </a:solidFill>
                <a:highlight>
                  <a:srgbClr val="FFFFFF"/>
                </a:highlight>
              </a:rPr>
              <a:t>Surgenor</a:t>
            </a:r>
            <a:r>
              <a:rPr lang="en-US" sz="800" dirty="0">
                <a:solidFill>
                  <a:srgbClr val="000000"/>
                </a:solidFill>
                <a:highlight>
                  <a:srgbClr val="FFFFFF"/>
                </a:highlight>
              </a:rPr>
              <a:t> S, Whalen K. Emergence agitation in </a:t>
            </a:r>
            <a:r>
              <a:rPr lang="en-US" sz="800" dirty="0" err="1">
                <a:solidFill>
                  <a:srgbClr val="000000"/>
                </a:solidFill>
                <a:highlight>
                  <a:srgbClr val="FFFFFF"/>
                </a:highlight>
              </a:rPr>
              <a:t>paediatric</a:t>
            </a:r>
            <a:r>
              <a:rPr lang="en-US" sz="800" dirty="0">
                <a:solidFill>
                  <a:srgbClr val="000000"/>
                </a:solidFill>
                <a:highlight>
                  <a:srgbClr val="FFFFFF"/>
                </a:highlight>
              </a:rPr>
              <a:t> patients after sevoflurane </a:t>
            </a:r>
            <a:r>
              <a:rPr lang="en-US" sz="800" dirty="0" err="1">
                <a:solidFill>
                  <a:srgbClr val="000000"/>
                </a:solidFill>
                <a:highlight>
                  <a:srgbClr val="FFFFFF"/>
                </a:highlight>
              </a:rPr>
              <a:t>anaesthesia</a:t>
            </a:r>
            <a:r>
              <a:rPr lang="en-US" sz="800" dirty="0">
                <a:solidFill>
                  <a:srgbClr val="000000"/>
                </a:solidFill>
                <a:highlight>
                  <a:srgbClr val="FFFFFF"/>
                </a:highlight>
              </a:rPr>
              <a:t> and no surgery: a comparison with halothane. </a:t>
            </a:r>
            <a:r>
              <a:rPr lang="en-US" sz="800" dirty="0" err="1">
                <a:solidFill>
                  <a:srgbClr val="000000"/>
                </a:solidFill>
                <a:highlight>
                  <a:srgbClr val="FFFFFF"/>
                </a:highlight>
              </a:rPr>
              <a:t>Paediatr</a:t>
            </a:r>
            <a:r>
              <a:rPr lang="en-US" sz="800" dirty="0">
                <a:solidFill>
                  <a:srgbClr val="000000"/>
                </a:solidFill>
                <a:highlight>
                  <a:srgbClr val="FFFFFF"/>
                </a:highlight>
              </a:rPr>
              <a:t> </a:t>
            </a:r>
            <a:r>
              <a:rPr lang="en-US" sz="800" dirty="0" err="1">
                <a:solidFill>
                  <a:srgbClr val="000000"/>
                </a:solidFill>
                <a:highlight>
                  <a:srgbClr val="FFFFFF"/>
                </a:highlight>
              </a:rPr>
              <a:t>Anaesth</a:t>
            </a:r>
            <a:r>
              <a:rPr lang="en-US" sz="800" dirty="0">
                <a:solidFill>
                  <a:srgbClr val="000000"/>
                </a:solidFill>
                <a:highlight>
                  <a:srgbClr val="FFFFFF"/>
                </a:highlight>
              </a:rPr>
              <a:t>. 2000;10(4):419-24.</a:t>
            </a:r>
          </a:p>
          <a:p>
            <a:pPr marL="457200" lvl="0" indent="-270510" algn="l" rtl="0">
              <a:spcBef>
                <a:spcPts val="0"/>
              </a:spcBef>
              <a:spcAft>
                <a:spcPts val="0"/>
              </a:spcAft>
              <a:buClr>
                <a:srgbClr val="000000"/>
              </a:buClr>
              <a:buSzPct val="100000"/>
              <a:buAutoNum type="arabicPeriod"/>
            </a:pPr>
            <a:r>
              <a:rPr lang="en-US" sz="800" dirty="0">
                <a:solidFill>
                  <a:srgbClr val="000000"/>
                </a:solidFill>
                <a:highlight>
                  <a:srgbClr val="FFFFFF"/>
                </a:highlight>
              </a:rPr>
              <a:t>Kain ZN, Caldwell-Andrews AA, </a:t>
            </a:r>
            <a:r>
              <a:rPr lang="en-US" sz="800" dirty="0" err="1">
                <a:solidFill>
                  <a:srgbClr val="000000"/>
                </a:solidFill>
                <a:highlight>
                  <a:srgbClr val="FFFFFF"/>
                </a:highlight>
              </a:rPr>
              <a:t>Maranets</a:t>
            </a:r>
            <a:r>
              <a:rPr lang="en-US" sz="800" dirty="0">
                <a:solidFill>
                  <a:srgbClr val="000000"/>
                </a:solidFill>
                <a:highlight>
                  <a:srgbClr val="FFFFFF"/>
                </a:highlight>
              </a:rPr>
              <a:t> I, McClain B, </a:t>
            </a:r>
            <a:r>
              <a:rPr lang="en-US" sz="800" dirty="0" err="1">
                <a:solidFill>
                  <a:srgbClr val="000000"/>
                </a:solidFill>
                <a:highlight>
                  <a:srgbClr val="FFFFFF"/>
                </a:highlight>
              </a:rPr>
              <a:t>Gaal</a:t>
            </a:r>
            <a:r>
              <a:rPr lang="en-US" sz="800" dirty="0">
                <a:solidFill>
                  <a:srgbClr val="000000"/>
                </a:solidFill>
                <a:highlight>
                  <a:srgbClr val="FFFFFF"/>
                </a:highlight>
              </a:rPr>
              <a:t> D, Mayes LC, Feng R, Zhang H. Preoperative anxiety and emergence delirium and postoperative maladaptive behaviors. </a:t>
            </a:r>
            <a:r>
              <a:rPr lang="en-US" sz="800" dirty="0" err="1">
                <a:solidFill>
                  <a:srgbClr val="000000"/>
                </a:solidFill>
                <a:highlight>
                  <a:srgbClr val="FFFFFF"/>
                </a:highlight>
              </a:rPr>
              <a:t>Anesth</a:t>
            </a:r>
            <a:r>
              <a:rPr lang="en-US" sz="800" dirty="0">
                <a:solidFill>
                  <a:srgbClr val="000000"/>
                </a:solidFill>
                <a:highlight>
                  <a:srgbClr val="FFFFFF"/>
                </a:highlight>
              </a:rPr>
              <a:t> </a:t>
            </a:r>
            <a:r>
              <a:rPr lang="en-US" sz="800" dirty="0" err="1">
                <a:solidFill>
                  <a:srgbClr val="000000"/>
                </a:solidFill>
                <a:highlight>
                  <a:srgbClr val="FFFFFF"/>
                </a:highlight>
              </a:rPr>
              <a:t>Analg</a:t>
            </a:r>
            <a:r>
              <a:rPr lang="en-US" sz="800" dirty="0">
                <a:solidFill>
                  <a:srgbClr val="000000"/>
                </a:solidFill>
                <a:highlight>
                  <a:srgbClr val="FFFFFF"/>
                </a:highlight>
              </a:rPr>
              <a:t>. 2004 Dec;99(6):1648-1654.</a:t>
            </a:r>
          </a:p>
          <a:p>
            <a:pPr marL="457200" lvl="0" indent="-270510" algn="l" rtl="0">
              <a:spcBef>
                <a:spcPts val="0"/>
              </a:spcBef>
              <a:spcAft>
                <a:spcPts val="0"/>
              </a:spcAft>
              <a:buClr>
                <a:srgbClr val="000000"/>
              </a:buClr>
              <a:buSzPct val="100000"/>
              <a:buAutoNum type="arabicPeriod"/>
            </a:pPr>
            <a:r>
              <a:rPr lang="en-US" sz="800" dirty="0" err="1">
                <a:solidFill>
                  <a:srgbClr val="000000"/>
                </a:solidFill>
                <a:highlight>
                  <a:srgbClr val="FFFFFF"/>
                </a:highlight>
              </a:rPr>
              <a:t>Aono</a:t>
            </a:r>
            <a:r>
              <a:rPr lang="en-US" sz="800" dirty="0">
                <a:solidFill>
                  <a:srgbClr val="000000"/>
                </a:solidFill>
                <a:highlight>
                  <a:srgbClr val="FFFFFF"/>
                </a:highlight>
              </a:rPr>
              <a:t> J, Mamiya K, Manabe M. Preoperative anxiety is associated with a high incidence of problematic behavior on emergence after halothane anesthesia in boys. Acta </a:t>
            </a:r>
            <a:r>
              <a:rPr lang="en-US" sz="800" dirty="0" err="1">
                <a:solidFill>
                  <a:srgbClr val="000000"/>
                </a:solidFill>
                <a:highlight>
                  <a:srgbClr val="FFFFFF"/>
                </a:highlight>
              </a:rPr>
              <a:t>Anaesthesiol</a:t>
            </a:r>
            <a:r>
              <a:rPr lang="en-US" sz="800" dirty="0">
                <a:solidFill>
                  <a:srgbClr val="000000"/>
                </a:solidFill>
                <a:highlight>
                  <a:srgbClr val="FFFFFF"/>
                </a:highlight>
              </a:rPr>
              <a:t> Scand. 1999 May;43(5):542-4.</a:t>
            </a:r>
          </a:p>
          <a:p>
            <a:pPr marL="457200" lvl="0" indent="-270510" algn="l" rtl="0">
              <a:spcBef>
                <a:spcPts val="0"/>
              </a:spcBef>
              <a:spcAft>
                <a:spcPts val="0"/>
              </a:spcAft>
              <a:buClr>
                <a:srgbClr val="000000"/>
              </a:buClr>
              <a:buSzPct val="100000"/>
              <a:buAutoNum type="arabicPeriod"/>
            </a:pPr>
            <a:r>
              <a:rPr lang="en-US" sz="800" dirty="0">
                <a:solidFill>
                  <a:srgbClr val="000000"/>
                </a:solidFill>
                <a:highlight>
                  <a:srgbClr val="FFFFFF"/>
                </a:highlight>
              </a:rPr>
              <a:t>Kain ZN, Mayes LC, Caldwell-Andrews AA, Karas DE, McClain BC. Preoperative anxiety, postoperative pain, and behavioral recovery in young children undergoing surgery. Pediatrics. 2006 Aug;118(2):651-8.</a:t>
            </a:r>
          </a:p>
          <a:p>
            <a:pPr marL="457200" indent="-270510">
              <a:spcBef>
                <a:spcPts val="0"/>
              </a:spcBef>
              <a:buClr>
                <a:srgbClr val="000000"/>
              </a:buClr>
              <a:buSzPct val="100000"/>
              <a:buFont typeface="Arial" panose="020B0604020202020204" pitchFamily="34" charset="0"/>
              <a:buAutoNum type="arabicPeriod"/>
            </a:pPr>
            <a:r>
              <a:rPr lang="en-US" sz="800" dirty="0"/>
              <a:t>Kain ZN, Caldwell-Andrews AA, </a:t>
            </a:r>
            <a:r>
              <a:rPr lang="en-US" sz="800" dirty="0" err="1"/>
              <a:t>Maranets</a:t>
            </a:r>
            <a:r>
              <a:rPr lang="en-US" sz="800" dirty="0"/>
              <a:t> I, McClain B, </a:t>
            </a:r>
            <a:r>
              <a:rPr lang="en-US" sz="800" dirty="0" err="1"/>
              <a:t>Gaal</a:t>
            </a:r>
            <a:r>
              <a:rPr lang="en-US" sz="800" dirty="0"/>
              <a:t> D, Mayes LC et al. Family-centered preparation for surgery improves perioperative outcomes in children: a randomized controlled trial. </a:t>
            </a:r>
            <a:r>
              <a:rPr lang="en-US" sz="800" dirty="0" err="1"/>
              <a:t>Anesthesiololgy</a:t>
            </a:r>
            <a:r>
              <a:rPr lang="en-US" sz="800" dirty="0"/>
              <a:t>. 2007;106:65-74</a:t>
            </a:r>
            <a:endParaRPr lang="en-US" sz="800" dirty="0">
              <a:solidFill>
                <a:srgbClr val="000000"/>
              </a:solidFill>
              <a:highlight>
                <a:srgbClr val="FFFFFF"/>
              </a:highlight>
            </a:endParaRPr>
          </a:p>
          <a:p>
            <a:pPr marL="457200" lvl="0" indent="-270510" algn="l" rtl="0">
              <a:spcBef>
                <a:spcPts val="0"/>
              </a:spcBef>
              <a:spcAft>
                <a:spcPts val="0"/>
              </a:spcAft>
              <a:buClr>
                <a:srgbClr val="000000"/>
              </a:buClr>
              <a:buSzPct val="100000"/>
              <a:buAutoNum type="arabicPeriod"/>
            </a:pPr>
            <a:r>
              <a:rPr lang="en-US" sz="800" dirty="0" err="1">
                <a:solidFill>
                  <a:srgbClr val="000000"/>
                </a:solidFill>
                <a:highlight>
                  <a:srgbClr val="FFFFFF"/>
                </a:highlight>
              </a:rPr>
              <a:t>Costi</a:t>
            </a:r>
            <a:r>
              <a:rPr lang="en-US" sz="800" dirty="0">
                <a:solidFill>
                  <a:srgbClr val="000000"/>
                </a:solidFill>
                <a:highlight>
                  <a:srgbClr val="FFFFFF"/>
                </a:highlight>
              </a:rPr>
              <a:t> D, </a:t>
            </a:r>
            <a:r>
              <a:rPr lang="en-US" sz="800" dirty="0" err="1">
                <a:solidFill>
                  <a:srgbClr val="000000"/>
                </a:solidFill>
                <a:highlight>
                  <a:srgbClr val="FFFFFF"/>
                </a:highlight>
              </a:rPr>
              <a:t>Cyna</a:t>
            </a:r>
            <a:r>
              <a:rPr lang="en-US" sz="800" dirty="0">
                <a:solidFill>
                  <a:srgbClr val="000000"/>
                </a:solidFill>
                <a:highlight>
                  <a:srgbClr val="FFFFFF"/>
                </a:highlight>
              </a:rPr>
              <a:t> AM, Ahmed S, Stephens K, Strickland P, Ellwood J, Larsson JN, </a:t>
            </a:r>
            <a:r>
              <a:rPr lang="en-US" sz="800" dirty="0" err="1">
                <a:solidFill>
                  <a:srgbClr val="000000"/>
                </a:solidFill>
                <a:highlight>
                  <a:srgbClr val="FFFFFF"/>
                </a:highlight>
              </a:rPr>
              <a:t>Chooi</a:t>
            </a:r>
            <a:r>
              <a:rPr lang="en-US" sz="800" dirty="0">
                <a:solidFill>
                  <a:srgbClr val="000000"/>
                </a:solidFill>
                <a:highlight>
                  <a:srgbClr val="FFFFFF"/>
                </a:highlight>
              </a:rPr>
              <a:t> C, Burgoyne LL, Middleton P. Effects of sevoflurane versus other general </a:t>
            </a:r>
            <a:r>
              <a:rPr lang="en-US" sz="800" dirty="0" err="1">
                <a:solidFill>
                  <a:srgbClr val="000000"/>
                </a:solidFill>
                <a:highlight>
                  <a:srgbClr val="FFFFFF"/>
                </a:highlight>
              </a:rPr>
              <a:t>anaesthesia</a:t>
            </a:r>
            <a:r>
              <a:rPr lang="en-US" sz="800" dirty="0">
                <a:solidFill>
                  <a:srgbClr val="000000"/>
                </a:solidFill>
                <a:highlight>
                  <a:srgbClr val="FFFFFF"/>
                </a:highlight>
              </a:rPr>
              <a:t> on emergence agitation in children. Cochrane Database Syst Rev. 2014 Sep 12;(9):CD007084.</a:t>
            </a:r>
          </a:p>
          <a:p>
            <a:pPr marL="457200" lvl="0" indent="-270510" algn="l" rtl="0">
              <a:spcBef>
                <a:spcPts val="0"/>
              </a:spcBef>
              <a:spcAft>
                <a:spcPts val="0"/>
              </a:spcAft>
              <a:buClr>
                <a:srgbClr val="000000"/>
              </a:buClr>
              <a:buSzPct val="100000"/>
              <a:buAutoNum type="arabicPeriod"/>
            </a:pPr>
            <a:r>
              <a:rPr lang="en-US" sz="800" dirty="0" err="1">
                <a:solidFill>
                  <a:srgbClr val="000000"/>
                </a:solidFill>
                <a:highlight>
                  <a:srgbClr val="FFFFFF"/>
                </a:highlight>
              </a:rPr>
              <a:t>Aouad</a:t>
            </a:r>
            <a:r>
              <a:rPr lang="en-US" sz="800" dirty="0">
                <a:solidFill>
                  <a:srgbClr val="000000"/>
                </a:solidFill>
                <a:highlight>
                  <a:srgbClr val="FFFFFF"/>
                </a:highlight>
              </a:rPr>
              <a:t> MT, </a:t>
            </a:r>
            <a:r>
              <a:rPr lang="en-US" sz="800" dirty="0" err="1">
                <a:solidFill>
                  <a:srgbClr val="000000"/>
                </a:solidFill>
                <a:highlight>
                  <a:srgbClr val="FFFFFF"/>
                </a:highlight>
              </a:rPr>
              <a:t>Yazbeck</a:t>
            </a:r>
            <a:r>
              <a:rPr lang="en-US" sz="800" dirty="0">
                <a:solidFill>
                  <a:srgbClr val="000000"/>
                </a:solidFill>
                <a:highlight>
                  <a:srgbClr val="FFFFFF"/>
                </a:highlight>
              </a:rPr>
              <a:t>-Karam VG, Nasr VG, El-Khatib MF, Kanazi GE, </a:t>
            </a:r>
            <a:r>
              <a:rPr lang="en-US" sz="800" dirty="0" err="1">
                <a:solidFill>
                  <a:srgbClr val="000000"/>
                </a:solidFill>
                <a:highlight>
                  <a:srgbClr val="FFFFFF"/>
                </a:highlight>
              </a:rPr>
              <a:t>Bleik</a:t>
            </a:r>
            <a:r>
              <a:rPr lang="en-US" sz="800" dirty="0">
                <a:solidFill>
                  <a:srgbClr val="000000"/>
                </a:solidFill>
                <a:highlight>
                  <a:srgbClr val="FFFFFF"/>
                </a:highlight>
              </a:rPr>
              <a:t> JH. A single dose of propofol at the end of surgery for the prevention of emergence agitation in children undergoing strabismus surgery during sevoflurane anesthesia. Anesthesiology. 2007 Nov;107(5):733-8.</a:t>
            </a:r>
          </a:p>
          <a:p>
            <a:pPr marL="457200" lvl="0" indent="-270510" algn="l" rtl="0">
              <a:spcBef>
                <a:spcPts val="0"/>
              </a:spcBef>
              <a:spcAft>
                <a:spcPts val="0"/>
              </a:spcAft>
              <a:buClr>
                <a:srgbClr val="000000"/>
              </a:buClr>
              <a:buSzPct val="100000"/>
              <a:buAutoNum type="arabicPeriod"/>
            </a:pPr>
            <a:r>
              <a:rPr lang="en-US" sz="800" dirty="0">
                <a:solidFill>
                  <a:srgbClr val="000000"/>
                </a:solidFill>
                <a:highlight>
                  <a:srgbClr val="FFFFFF"/>
                </a:highlight>
              </a:rPr>
              <a:t>Eun Jung Cho, Seung </a:t>
            </a:r>
            <a:r>
              <a:rPr lang="en-US" sz="800" dirty="0" err="1">
                <a:solidFill>
                  <a:srgbClr val="000000"/>
                </a:solidFill>
                <a:highlight>
                  <a:srgbClr val="FFFFFF"/>
                </a:highlight>
              </a:rPr>
              <a:t>Zhoo</a:t>
            </a:r>
            <a:r>
              <a:rPr lang="en-US" sz="800" dirty="0">
                <a:solidFill>
                  <a:srgbClr val="000000"/>
                </a:solidFill>
                <a:highlight>
                  <a:srgbClr val="FFFFFF"/>
                </a:highlight>
              </a:rPr>
              <a:t> Yoon, Jang Eun Cho, Hye Won Lee; Comparison of the Effects of 0.03 and 0.05 mg/kg Midazolam with Placebo on Prevention of Emergence Agitation in Children Having Strabismus Surgery. </a:t>
            </a:r>
            <a:r>
              <a:rPr lang="en-US" sz="800" i="1" dirty="0">
                <a:solidFill>
                  <a:srgbClr val="000000"/>
                </a:solidFill>
                <a:highlight>
                  <a:srgbClr val="FFFFFF"/>
                </a:highlight>
              </a:rPr>
              <a:t>Anesthesiology</a:t>
            </a:r>
            <a:r>
              <a:rPr lang="en-US" sz="800" dirty="0">
                <a:solidFill>
                  <a:srgbClr val="000000"/>
                </a:solidFill>
                <a:highlight>
                  <a:srgbClr val="FFFFFF"/>
                </a:highlight>
              </a:rPr>
              <a:t> 2014</a:t>
            </a:r>
          </a:p>
          <a:p>
            <a:pPr marL="457200" lvl="0" indent="-270510" algn="l" rtl="0">
              <a:spcBef>
                <a:spcPts val="0"/>
              </a:spcBef>
              <a:spcAft>
                <a:spcPts val="0"/>
              </a:spcAft>
              <a:buClr>
                <a:srgbClr val="000000"/>
              </a:buClr>
              <a:buSzPct val="100000"/>
              <a:buAutoNum type="arabicPeriod"/>
            </a:pPr>
            <a:r>
              <a:rPr lang="en-US" sz="800" dirty="0" err="1">
                <a:solidFill>
                  <a:srgbClr val="000000"/>
                </a:solidFill>
                <a:highlight>
                  <a:srgbClr val="FFFFFF"/>
                </a:highlight>
              </a:rPr>
              <a:t>Dahmani</a:t>
            </a:r>
            <a:r>
              <a:rPr lang="en-US" sz="800" dirty="0">
                <a:solidFill>
                  <a:srgbClr val="000000"/>
                </a:solidFill>
                <a:highlight>
                  <a:srgbClr val="FFFFFF"/>
                </a:highlight>
              </a:rPr>
              <a:t> S, </a:t>
            </a:r>
            <a:r>
              <a:rPr lang="en-US" sz="800" dirty="0" err="1">
                <a:solidFill>
                  <a:srgbClr val="000000"/>
                </a:solidFill>
                <a:highlight>
                  <a:srgbClr val="FFFFFF"/>
                </a:highlight>
              </a:rPr>
              <a:t>Delivet</a:t>
            </a:r>
            <a:r>
              <a:rPr lang="en-US" sz="800" dirty="0">
                <a:solidFill>
                  <a:srgbClr val="000000"/>
                </a:solidFill>
                <a:highlight>
                  <a:srgbClr val="FFFFFF"/>
                </a:highlight>
              </a:rPr>
              <a:t> H, Hilly J. Emergence delirium in children: an update. </a:t>
            </a:r>
            <a:r>
              <a:rPr lang="en-US" sz="800" dirty="0" err="1">
                <a:solidFill>
                  <a:srgbClr val="000000"/>
                </a:solidFill>
                <a:highlight>
                  <a:srgbClr val="FFFFFF"/>
                </a:highlight>
              </a:rPr>
              <a:t>Curr</a:t>
            </a:r>
            <a:r>
              <a:rPr lang="en-US" sz="800" dirty="0">
                <a:solidFill>
                  <a:srgbClr val="000000"/>
                </a:solidFill>
                <a:highlight>
                  <a:srgbClr val="FFFFFF"/>
                </a:highlight>
              </a:rPr>
              <a:t> </a:t>
            </a:r>
            <a:r>
              <a:rPr lang="en-US" sz="800" dirty="0" err="1">
                <a:solidFill>
                  <a:srgbClr val="000000"/>
                </a:solidFill>
                <a:highlight>
                  <a:srgbClr val="FFFFFF"/>
                </a:highlight>
              </a:rPr>
              <a:t>Opin</a:t>
            </a:r>
            <a:r>
              <a:rPr lang="en-US" sz="800" dirty="0">
                <a:solidFill>
                  <a:srgbClr val="000000"/>
                </a:solidFill>
                <a:highlight>
                  <a:srgbClr val="FFFFFF"/>
                </a:highlight>
              </a:rPr>
              <a:t> </a:t>
            </a:r>
            <a:r>
              <a:rPr lang="en-US" sz="800" dirty="0" err="1">
                <a:solidFill>
                  <a:srgbClr val="000000"/>
                </a:solidFill>
                <a:highlight>
                  <a:srgbClr val="FFFFFF"/>
                </a:highlight>
              </a:rPr>
              <a:t>Anaesthesiol</a:t>
            </a:r>
            <a:r>
              <a:rPr lang="en-US" sz="800" dirty="0">
                <a:solidFill>
                  <a:srgbClr val="000000"/>
                </a:solidFill>
                <a:highlight>
                  <a:srgbClr val="FFFFFF"/>
                </a:highlight>
              </a:rPr>
              <a:t>. 2014 Jun;27(3):309-15.</a:t>
            </a:r>
          </a:p>
          <a:p>
            <a:pPr marL="457200" lvl="0" indent="-270510" algn="l" rtl="0">
              <a:spcBef>
                <a:spcPts val="0"/>
              </a:spcBef>
              <a:spcAft>
                <a:spcPts val="0"/>
              </a:spcAft>
              <a:buClr>
                <a:srgbClr val="000000"/>
              </a:buClr>
              <a:buSzPct val="100000"/>
              <a:buAutoNum type="arabicPeriod"/>
            </a:pPr>
            <a:r>
              <a:rPr lang="en-US" sz="800" dirty="0">
                <a:solidFill>
                  <a:srgbClr val="000000"/>
                </a:solidFill>
                <a:highlight>
                  <a:srgbClr val="FFFFFF"/>
                </a:highlight>
              </a:rPr>
              <a:t>Zhu M, Wang H, Zhu A, </a:t>
            </a:r>
            <a:r>
              <a:rPr lang="en-US" sz="800" dirty="0" err="1">
                <a:solidFill>
                  <a:srgbClr val="000000"/>
                </a:solidFill>
                <a:highlight>
                  <a:srgbClr val="FFFFFF"/>
                </a:highlight>
              </a:rPr>
              <a:t>Niu</a:t>
            </a:r>
            <a:r>
              <a:rPr lang="en-US" sz="800" dirty="0">
                <a:solidFill>
                  <a:srgbClr val="000000"/>
                </a:solidFill>
                <a:highlight>
                  <a:srgbClr val="FFFFFF"/>
                </a:highlight>
              </a:rPr>
              <a:t> K, Wang G. Meta-analysis of dexmedetomidine on emergence agitation and recovery profiles in children after sevoflurane anesthesia: different administration and different dosage. </a:t>
            </a:r>
            <a:r>
              <a:rPr lang="en-US" sz="800" dirty="0" err="1">
                <a:solidFill>
                  <a:srgbClr val="000000"/>
                </a:solidFill>
                <a:highlight>
                  <a:srgbClr val="FFFFFF"/>
                </a:highlight>
              </a:rPr>
              <a:t>PLoS</a:t>
            </a:r>
            <a:r>
              <a:rPr lang="en-US" sz="800" dirty="0">
                <a:solidFill>
                  <a:srgbClr val="000000"/>
                </a:solidFill>
                <a:highlight>
                  <a:srgbClr val="FFFFFF"/>
                </a:highlight>
              </a:rPr>
              <a:t> One. 2015 Apr 13;10(4):e0123728.</a:t>
            </a:r>
          </a:p>
          <a:p>
            <a:pPr marL="457200" lvl="0" indent="-270510" algn="l" rtl="0">
              <a:spcBef>
                <a:spcPts val="0"/>
              </a:spcBef>
              <a:spcAft>
                <a:spcPts val="0"/>
              </a:spcAft>
              <a:buClr>
                <a:srgbClr val="000000"/>
              </a:buClr>
              <a:buSzPct val="92307"/>
              <a:buFont typeface="Roboto"/>
              <a:buAutoNum type="arabicPeriod"/>
            </a:pPr>
            <a:r>
              <a:rPr lang="en-US" sz="800" dirty="0">
                <a:solidFill>
                  <a:srgbClr val="000000"/>
                </a:solidFill>
                <a:highlight>
                  <a:srgbClr val="FFFFFF"/>
                </a:highlight>
              </a:rPr>
              <a:t>Song SY, Kwak SG, Kim E. Effect of a mother's recorded voice on emergence from general anesthesia in pediatric patients: study protocol for a randomized controlled trial. Trials. 2017 Sep 15;18(1):430</a:t>
            </a:r>
            <a:r>
              <a:rPr lang="en-US" sz="800" dirty="0">
                <a:solidFill>
                  <a:srgbClr val="000000"/>
                </a:solidFill>
              </a:rPr>
              <a:t>.</a:t>
            </a:r>
          </a:p>
          <a:p>
            <a:pPr marL="457200" lvl="0" indent="-277495" algn="l" rtl="0">
              <a:spcBef>
                <a:spcPts val="0"/>
              </a:spcBef>
              <a:spcAft>
                <a:spcPts val="0"/>
              </a:spcAft>
              <a:buClr>
                <a:srgbClr val="000000"/>
              </a:buClr>
              <a:buSzPct val="116666"/>
              <a:buAutoNum type="arabicPeriod"/>
            </a:pPr>
            <a:r>
              <a:rPr lang="en-US" sz="800" dirty="0">
                <a:solidFill>
                  <a:srgbClr val="000000"/>
                </a:solidFill>
                <a:highlight>
                  <a:srgbClr val="FFFFFF"/>
                </a:highlight>
              </a:rPr>
              <a:t>Zhong Q, Qu X, Xu C. Effect of preoperative visiting operation room on emergence agitation in preschool children under sevoflurane anesthesia. Int J </a:t>
            </a:r>
            <a:r>
              <a:rPr lang="en-US" sz="800" dirty="0" err="1">
                <a:solidFill>
                  <a:srgbClr val="000000"/>
                </a:solidFill>
                <a:highlight>
                  <a:srgbClr val="FFFFFF"/>
                </a:highlight>
              </a:rPr>
              <a:t>Pediatr</a:t>
            </a:r>
            <a:r>
              <a:rPr lang="en-US" sz="800" dirty="0">
                <a:solidFill>
                  <a:srgbClr val="000000"/>
                </a:solidFill>
                <a:highlight>
                  <a:srgbClr val="FFFFFF"/>
                </a:highlight>
              </a:rPr>
              <a:t> </a:t>
            </a:r>
            <a:r>
              <a:rPr lang="en-US" sz="800" dirty="0" err="1">
                <a:solidFill>
                  <a:srgbClr val="000000"/>
                </a:solidFill>
                <a:highlight>
                  <a:srgbClr val="FFFFFF"/>
                </a:highlight>
              </a:rPr>
              <a:t>Otorhinolaryngol</a:t>
            </a:r>
            <a:r>
              <a:rPr lang="en-US" sz="800" dirty="0">
                <a:solidFill>
                  <a:srgbClr val="000000"/>
                </a:solidFill>
                <a:highlight>
                  <a:srgbClr val="FFFFFF"/>
                </a:highlight>
              </a:rPr>
              <a:t>. 2018 Jan;104:32-35.</a:t>
            </a:r>
          </a:p>
          <a:p>
            <a:pPr marL="457200" lvl="0" indent="-270510" algn="l" rtl="0">
              <a:spcBef>
                <a:spcPts val="0"/>
              </a:spcBef>
              <a:spcAft>
                <a:spcPts val="0"/>
              </a:spcAft>
              <a:buClr>
                <a:srgbClr val="000000"/>
              </a:buClr>
              <a:buSzPct val="100000"/>
              <a:buAutoNum type="arabicPeriod"/>
            </a:pPr>
            <a:r>
              <a:rPr lang="en-US" sz="800" dirty="0">
                <a:solidFill>
                  <a:srgbClr val="000000"/>
                </a:solidFill>
                <a:highlight>
                  <a:srgbClr val="FFFFFF"/>
                </a:highlight>
              </a:rPr>
              <a:t>Lin Y, Shen W, Liu Y, Wang Q, Chen Q, Fang Z, Chi W, Gan X, Liu YZ. Visual preconditioning reduces emergence delirium in children undergoing ophthalmic surgery: a </a:t>
            </a:r>
            <a:r>
              <a:rPr lang="en-US" sz="800" dirty="0" err="1">
                <a:solidFill>
                  <a:srgbClr val="000000"/>
                </a:solidFill>
                <a:highlight>
                  <a:srgbClr val="FFFFFF"/>
                </a:highlight>
              </a:rPr>
              <a:t>randomised</a:t>
            </a:r>
            <a:r>
              <a:rPr lang="en-US" sz="800" dirty="0">
                <a:solidFill>
                  <a:srgbClr val="000000"/>
                </a:solidFill>
                <a:highlight>
                  <a:srgbClr val="FFFFFF"/>
                </a:highlight>
              </a:rPr>
              <a:t> controlled trial. Br J </a:t>
            </a:r>
            <a:r>
              <a:rPr lang="en-US" sz="800" dirty="0" err="1">
                <a:solidFill>
                  <a:srgbClr val="000000"/>
                </a:solidFill>
                <a:highlight>
                  <a:srgbClr val="FFFFFF"/>
                </a:highlight>
              </a:rPr>
              <a:t>Anaesth</a:t>
            </a:r>
            <a:r>
              <a:rPr lang="en-US" sz="800" dirty="0">
                <a:solidFill>
                  <a:srgbClr val="000000"/>
                </a:solidFill>
                <a:highlight>
                  <a:srgbClr val="FFFFFF"/>
                </a:highlight>
              </a:rPr>
              <a:t>. 2018 Aug;121(2):476-482.</a:t>
            </a:r>
          </a:p>
          <a:p>
            <a:pPr marL="457200" lvl="0" indent="-270510" algn="l" rtl="0">
              <a:spcBef>
                <a:spcPts val="0"/>
              </a:spcBef>
              <a:spcAft>
                <a:spcPts val="0"/>
              </a:spcAft>
              <a:buClr>
                <a:srgbClr val="000000"/>
              </a:buClr>
              <a:buSzPct val="100000"/>
              <a:buAutoNum type="arabicPeriod"/>
            </a:pPr>
            <a:r>
              <a:rPr lang="en-US" sz="800" dirty="0">
                <a:solidFill>
                  <a:srgbClr val="000000"/>
                </a:solidFill>
                <a:highlight>
                  <a:srgbClr val="FFFFFF"/>
                </a:highlight>
              </a:rPr>
              <a:t>Khanna P, Saini K, Sinha R, Nisa N, Kumar S, Maitra S. Correlation between duration of preoperative fasting and emergence delirium in pediatric patients undergoing ophthalmic examination under anesthesia: A prospective observational study. </a:t>
            </a:r>
            <a:r>
              <a:rPr lang="en-US" sz="800" dirty="0" err="1">
                <a:solidFill>
                  <a:srgbClr val="000000"/>
                </a:solidFill>
                <a:highlight>
                  <a:srgbClr val="FFFFFF"/>
                </a:highlight>
              </a:rPr>
              <a:t>Paediatr</a:t>
            </a:r>
            <a:r>
              <a:rPr lang="en-US" sz="800" dirty="0">
                <a:solidFill>
                  <a:srgbClr val="000000"/>
                </a:solidFill>
                <a:highlight>
                  <a:srgbClr val="FFFFFF"/>
                </a:highlight>
              </a:rPr>
              <a:t> </a:t>
            </a:r>
            <a:r>
              <a:rPr lang="en-US" sz="800" dirty="0" err="1">
                <a:solidFill>
                  <a:srgbClr val="000000"/>
                </a:solidFill>
                <a:highlight>
                  <a:srgbClr val="FFFFFF"/>
                </a:highlight>
              </a:rPr>
              <a:t>Anaesth</a:t>
            </a:r>
            <a:r>
              <a:rPr lang="en-US" sz="800" dirty="0">
                <a:solidFill>
                  <a:srgbClr val="000000"/>
                </a:solidFill>
                <a:highlight>
                  <a:srgbClr val="FFFFFF"/>
                </a:highlight>
              </a:rPr>
              <a:t>. 2018 Jun;28(6):547-551.</a:t>
            </a:r>
          </a:p>
          <a:p>
            <a:pPr marL="457200" lvl="0" indent="-270510" algn="l" rtl="0">
              <a:spcBef>
                <a:spcPts val="0"/>
              </a:spcBef>
              <a:spcAft>
                <a:spcPts val="0"/>
              </a:spcAft>
              <a:buClr>
                <a:srgbClr val="000000"/>
              </a:buClr>
              <a:buSzPct val="100000"/>
              <a:buAutoNum type="arabicPeriod"/>
            </a:pPr>
            <a:r>
              <a:rPr lang="en-US" sz="800" dirty="0">
                <a:solidFill>
                  <a:srgbClr val="000000"/>
                </a:solidFill>
                <a:highlight>
                  <a:srgbClr val="FFFFFF"/>
                </a:highlight>
              </a:rPr>
              <a:t>Han X, Sun X, Liu X, Wang Q. Single bolus dexmedetomidine vs propofol for treatment of pediatric emergence delirium following general anesthesia. </a:t>
            </a:r>
            <a:r>
              <a:rPr lang="en-US" sz="800" dirty="0" err="1">
                <a:solidFill>
                  <a:srgbClr val="000000"/>
                </a:solidFill>
                <a:highlight>
                  <a:srgbClr val="FFFFFF"/>
                </a:highlight>
              </a:rPr>
              <a:t>Paediatr</a:t>
            </a:r>
            <a:r>
              <a:rPr lang="en-US" sz="800" dirty="0">
                <a:solidFill>
                  <a:srgbClr val="000000"/>
                </a:solidFill>
                <a:highlight>
                  <a:srgbClr val="FFFFFF"/>
                </a:highlight>
              </a:rPr>
              <a:t> </a:t>
            </a:r>
            <a:r>
              <a:rPr lang="en-US" sz="800" dirty="0" err="1">
                <a:solidFill>
                  <a:srgbClr val="000000"/>
                </a:solidFill>
                <a:highlight>
                  <a:srgbClr val="FFFFFF"/>
                </a:highlight>
              </a:rPr>
              <a:t>Anaesth</a:t>
            </a:r>
            <a:r>
              <a:rPr lang="en-US" sz="800" dirty="0">
                <a:solidFill>
                  <a:srgbClr val="000000"/>
                </a:solidFill>
                <a:highlight>
                  <a:srgbClr val="FFFFFF"/>
                </a:highlight>
              </a:rPr>
              <a:t>. 2022;32(3):446</a:t>
            </a:r>
          </a:p>
          <a:p>
            <a:endParaRPr lang="en-US" sz="800" dirty="0"/>
          </a:p>
        </p:txBody>
      </p:sp>
      <p:sp>
        <p:nvSpPr>
          <p:cNvPr id="6" name="Slide Number Placeholder 5">
            <a:extLst>
              <a:ext uri="{FF2B5EF4-FFF2-40B4-BE49-F238E27FC236}">
                <a16:creationId xmlns:a16="http://schemas.microsoft.com/office/drawing/2014/main" id="{9ED1AB66-726D-3F4F-51D8-0B38DE0EDB7A}"/>
              </a:ext>
            </a:extLst>
          </p:cNvPr>
          <p:cNvSpPr>
            <a:spLocks noGrp="1"/>
          </p:cNvSpPr>
          <p:nvPr>
            <p:ph type="sldNum" sz="quarter" idx="4"/>
          </p:nvPr>
        </p:nvSpPr>
        <p:spPr/>
        <p:txBody>
          <a:bodyPr/>
          <a:lstStyle/>
          <a:p>
            <a:fld id="{294A09A9-5501-47C1-A89A-A340965A2BE2}" type="slidenum">
              <a:rPr lang="en-US" smtClean="0"/>
              <a:pPr/>
              <a:t>45</a:t>
            </a:fld>
            <a:endParaRPr lang="en-US" dirty="0"/>
          </a:p>
        </p:txBody>
      </p:sp>
    </p:spTree>
    <p:extLst>
      <p:ext uri="{BB962C8B-B14F-4D97-AF65-F5344CB8AC3E}">
        <p14:creationId xmlns:p14="http://schemas.microsoft.com/office/powerpoint/2010/main" val="4060360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AAB49-A493-C957-FF51-7C8DE1572D23}"/>
              </a:ext>
            </a:extLst>
          </p:cNvPr>
          <p:cNvSpPr>
            <a:spLocks noGrp="1"/>
          </p:cNvSpPr>
          <p:nvPr>
            <p:ph type="title"/>
          </p:nvPr>
        </p:nvSpPr>
        <p:spPr/>
        <p:txBody>
          <a:bodyPr/>
          <a:lstStyle/>
          <a:p>
            <a:r>
              <a:rPr lang="en-US" dirty="0"/>
              <a:t>References (</a:t>
            </a:r>
            <a:r>
              <a:rPr lang="en-US" dirty="0" err="1"/>
              <a:t>cont</a:t>
            </a:r>
            <a:r>
              <a:rPr lang="en-US" dirty="0"/>
              <a:t>)</a:t>
            </a:r>
          </a:p>
        </p:txBody>
      </p:sp>
      <p:sp>
        <p:nvSpPr>
          <p:cNvPr id="3" name="Content Placeholder 2">
            <a:extLst>
              <a:ext uri="{FF2B5EF4-FFF2-40B4-BE49-F238E27FC236}">
                <a16:creationId xmlns:a16="http://schemas.microsoft.com/office/drawing/2014/main" id="{D49A6CE0-AA4D-DC33-EBE0-32E4B05BA606}"/>
              </a:ext>
            </a:extLst>
          </p:cNvPr>
          <p:cNvSpPr>
            <a:spLocks noGrp="1"/>
          </p:cNvSpPr>
          <p:nvPr>
            <p:ph idx="1"/>
          </p:nvPr>
        </p:nvSpPr>
        <p:spPr/>
        <p:txBody>
          <a:bodyPr/>
          <a:lstStyle/>
          <a:p>
            <a:pPr marL="228600" indent="-228600">
              <a:lnSpc>
                <a:spcPct val="100000"/>
              </a:lnSpc>
              <a:buFont typeface="+mj-lt"/>
              <a:buAutoNum type="arabicPeriod"/>
            </a:pPr>
            <a:r>
              <a:rPr lang="en-US" sz="800" dirty="0" err="1"/>
              <a:t>Tateosian</a:t>
            </a:r>
            <a:r>
              <a:rPr lang="en-US" sz="800" dirty="0"/>
              <a:t>, VS, Champagne K, Gan TJ. What is new in the battle against postoperative nausea and vomiting? Best </a:t>
            </a:r>
            <a:r>
              <a:rPr lang="en-US" sz="800" dirty="0" err="1"/>
              <a:t>Pract</a:t>
            </a:r>
            <a:r>
              <a:rPr lang="en-US" sz="800" dirty="0"/>
              <a:t> Res Clin </a:t>
            </a:r>
            <a:r>
              <a:rPr lang="en-US" sz="800" dirty="0" err="1"/>
              <a:t>Anaesthesiol</a:t>
            </a:r>
            <a:r>
              <a:rPr lang="en-US" sz="800" dirty="0"/>
              <a:t>. 2018;32(2)137-148</a:t>
            </a:r>
          </a:p>
          <a:p>
            <a:pPr marL="228600" indent="-228600">
              <a:lnSpc>
                <a:spcPct val="100000"/>
              </a:lnSpc>
              <a:buFont typeface="+mj-lt"/>
              <a:buAutoNum type="arabicPeriod"/>
            </a:pPr>
            <a:r>
              <a:rPr lang="en-US" sz="800" dirty="0"/>
              <a:t>Eberhart LHJ, </a:t>
            </a:r>
            <a:r>
              <a:rPr lang="en-US" sz="800" dirty="0" err="1"/>
              <a:t>Geldner</a:t>
            </a:r>
            <a:r>
              <a:rPr lang="en-US" sz="800" dirty="0"/>
              <a:t> G, </a:t>
            </a:r>
            <a:r>
              <a:rPr lang="en-US" sz="800" dirty="0" err="1"/>
              <a:t>Kranke</a:t>
            </a:r>
            <a:r>
              <a:rPr lang="en-US" sz="800" dirty="0"/>
              <a:t> P, Morin A, </a:t>
            </a:r>
            <a:r>
              <a:rPr lang="en-US" sz="800" dirty="0" err="1"/>
              <a:t>Schauffelen</a:t>
            </a:r>
            <a:r>
              <a:rPr lang="en-US" sz="800" dirty="0"/>
              <a:t> A, </a:t>
            </a:r>
            <a:r>
              <a:rPr lang="en-US" sz="800" dirty="0" err="1"/>
              <a:t>Treiber</a:t>
            </a:r>
            <a:r>
              <a:rPr lang="en-US" sz="800" dirty="0"/>
              <a:t> H, Wulf H. </a:t>
            </a:r>
            <a:r>
              <a:rPr lang="en-US" sz="800" dirty="0" err="1"/>
              <a:t>Anesth</a:t>
            </a:r>
            <a:r>
              <a:rPr lang="en-US" sz="800" dirty="0"/>
              <a:t> </a:t>
            </a:r>
            <a:r>
              <a:rPr lang="en-US" sz="800" dirty="0" err="1"/>
              <a:t>Analg</a:t>
            </a:r>
            <a:r>
              <a:rPr lang="en-US" sz="800" dirty="0"/>
              <a:t>. 2004 99(6)1630-37</a:t>
            </a:r>
          </a:p>
          <a:p>
            <a:pPr marL="228600" indent="-228600">
              <a:lnSpc>
                <a:spcPct val="100000"/>
              </a:lnSpc>
              <a:buFont typeface="+mj-lt"/>
              <a:buAutoNum type="arabicPeriod"/>
            </a:pPr>
            <a:r>
              <a:rPr lang="en-US" sz="800" dirty="0"/>
              <a:t>Gan TJ et al. Fourth Consensus Guidelines for the Management of Postoperative Nausea and Vomiting. </a:t>
            </a:r>
            <a:r>
              <a:rPr lang="en-US" sz="800" dirty="0" err="1"/>
              <a:t>Anesth</a:t>
            </a:r>
            <a:r>
              <a:rPr lang="en-US" sz="800" dirty="0"/>
              <a:t> </a:t>
            </a:r>
            <a:r>
              <a:rPr lang="en-US" sz="800" dirty="0" err="1"/>
              <a:t>Analg</a:t>
            </a:r>
            <a:r>
              <a:rPr lang="en-US" sz="800" dirty="0"/>
              <a:t> 2020;131:411-48</a:t>
            </a:r>
          </a:p>
          <a:p>
            <a:pPr marL="228600" indent="-228600">
              <a:lnSpc>
                <a:spcPct val="100000"/>
              </a:lnSpc>
              <a:buFont typeface="+mj-lt"/>
              <a:buAutoNum type="arabicPeriod"/>
            </a:pPr>
            <a:r>
              <a:rPr lang="en-US" sz="800" dirty="0" err="1"/>
              <a:t>Efune</a:t>
            </a:r>
            <a:r>
              <a:rPr lang="en-US" sz="800" dirty="0"/>
              <a:t> PN, </a:t>
            </a:r>
            <a:r>
              <a:rPr lang="en-US" sz="800" dirty="0" err="1"/>
              <a:t>Minhajuddin</a:t>
            </a:r>
            <a:r>
              <a:rPr lang="en-US" sz="800" dirty="0"/>
              <a:t> A, </a:t>
            </a:r>
            <a:r>
              <a:rPr lang="en-US" sz="800" dirty="0" err="1"/>
              <a:t>Szmuk</a:t>
            </a:r>
            <a:r>
              <a:rPr lang="en-US" sz="800" dirty="0"/>
              <a:t> P. Incidence and factors contributing to </a:t>
            </a:r>
            <a:r>
              <a:rPr lang="en-US" sz="800" dirty="0" err="1"/>
              <a:t>postdischarge</a:t>
            </a:r>
            <a:r>
              <a:rPr lang="en-US" sz="800" dirty="0"/>
              <a:t> nausea and vomiting in pediatric ambulatory surgical cases. </a:t>
            </a:r>
            <a:r>
              <a:rPr lang="en-US" sz="800" dirty="0" err="1"/>
              <a:t>Pediatr</a:t>
            </a:r>
            <a:r>
              <a:rPr lang="en-US" sz="800" dirty="0"/>
              <a:t> </a:t>
            </a:r>
            <a:r>
              <a:rPr lang="en-US" sz="800" dirty="0" err="1"/>
              <a:t>Anes</a:t>
            </a:r>
            <a:r>
              <a:rPr lang="en-US" sz="800" dirty="0"/>
              <a:t>. 2018;28:257-263</a:t>
            </a:r>
          </a:p>
          <a:p>
            <a:pPr marL="228600" indent="-228600">
              <a:lnSpc>
                <a:spcPct val="100000"/>
              </a:lnSpc>
              <a:buFont typeface="+mj-lt"/>
              <a:buAutoNum type="arabicPeriod"/>
            </a:pPr>
            <a:r>
              <a:rPr lang="en-US" sz="800" dirty="0"/>
              <a:t>Ashok V, Bala I, Bharti N et al. Effects of intraoperative liberal fluid therapy on postoperative nausea and vomiting in children – A randomized controlled trial. </a:t>
            </a:r>
            <a:r>
              <a:rPr lang="en-US" sz="800" dirty="0" err="1"/>
              <a:t>Paediatr</a:t>
            </a:r>
            <a:r>
              <a:rPr lang="en-US" sz="800" dirty="0"/>
              <a:t> </a:t>
            </a:r>
            <a:r>
              <a:rPr lang="en-US" sz="800" dirty="0" err="1"/>
              <a:t>Anaesth</a:t>
            </a:r>
            <a:r>
              <a:rPr lang="en-US" sz="800" dirty="0"/>
              <a:t>. 2017;27(8)810-15</a:t>
            </a:r>
          </a:p>
          <a:p>
            <a:pPr marL="228600" indent="-228600">
              <a:lnSpc>
                <a:spcPct val="100000"/>
              </a:lnSpc>
              <a:buFont typeface="+mj-lt"/>
              <a:buAutoNum type="arabicPeriod"/>
            </a:pPr>
            <a:r>
              <a:rPr lang="en-US" sz="800" dirty="0" err="1"/>
              <a:t>Watcha</a:t>
            </a:r>
            <a:r>
              <a:rPr lang="en-US" sz="800" dirty="0"/>
              <a:t> MF, Lee A, Medellin E, </a:t>
            </a:r>
            <a:r>
              <a:rPr lang="en-US" sz="800" dirty="0" err="1"/>
              <a:t>Felberg</a:t>
            </a:r>
            <a:r>
              <a:rPr lang="en-US" sz="800" dirty="0"/>
              <a:t> MT, </a:t>
            </a:r>
            <a:r>
              <a:rPr lang="en-US" sz="800" dirty="0" err="1"/>
              <a:t>Bidani</a:t>
            </a:r>
            <a:r>
              <a:rPr lang="en-US" sz="800" dirty="0"/>
              <a:t> SA. Clinical use of the Pictorial Baxter Retching Faces Scale for the Measurement of Postoperative Nausea in Children. </a:t>
            </a:r>
            <a:r>
              <a:rPr lang="en-US" sz="800" dirty="0" err="1"/>
              <a:t>Anesth</a:t>
            </a:r>
            <a:r>
              <a:rPr lang="en-US" sz="800" dirty="0"/>
              <a:t> </a:t>
            </a:r>
            <a:r>
              <a:rPr lang="en-US" sz="800" dirty="0" err="1"/>
              <a:t>Analg</a:t>
            </a:r>
            <a:r>
              <a:rPr lang="en-US" sz="800" dirty="0"/>
              <a:t>. 2019;128(6);1249-1255</a:t>
            </a:r>
          </a:p>
          <a:p>
            <a:pPr marL="228600" indent="-228600">
              <a:lnSpc>
                <a:spcPct val="100000"/>
              </a:lnSpc>
              <a:buFont typeface="+mj-lt"/>
              <a:buAutoNum type="arabicPeriod"/>
            </a:pPr>
            <a:r>
              <a:rPr lang="en-US" sz="800" dirty="0"/>
              <a:t>Hermans V, De Pooter F, De </a:t>
            </a:r>
            <a:r>
              <a:rPr lang="en-US" sz="800" dirty="0" err="1"/>
              <a:t>Grotte</a:t>
            </a:r>
            <a:r>
              <a:rPr lang="en-US" sz="800" dirty="0"/>
              <a:t> F, De </a:t>
            </a:r>
            <a:r>
              <a:rPr lang="en-US" sz="800" dirty="0" err="1"/>
              <a:t>Hert</a:t>
            </a:r>
            <a:r>
              <a:rPr lang="en-US" sz="800" dirty="0"/>
              <a:t> S, Van der Linden P. Effect of dexamethasone on nausea, vomiting, and pain in </a:t>
            </a:r>
            <a:r>
              <a:rPr lang="en-US" sz="800" dirty="0" err="1"/>
              <a:t>paediatric</a:t>
            </a:r>
            <a:r>
              <a:rPr lang="en-US" sz="800" dirty="0"/>
              <a:t> tonsillectomy. Br J </a:t>
            </a:r>
            <a:r>
              <a:rPr lang="en-US" sz="800" dirty="0" err="1"/>
              <a:t>Anaesth</a:t>
            </a:r>
            <a:r>
              <a:rPr lang="en-US" sz="800" dirty="0"/>
              <a:t> 2012;109(3)427-31</a:t>
            </a:r>
          </a:p>
          <a:p>
            <a:pPr marL="228600" indent="-228600">
              <a:lnSpc>
                <a:spcPct val="100000"/>
              </a:lnSpc>
              <a:buFont typeface="+mj-lt"/>
              <a:buAutoNum type="arabicPeriod"/>
            </a:pPr>
            <a:r>
              <a:rPr lang="en-US" sz="800" dirty="0"/>
              <a:t>Salman FT, DiChristina C, Chain A, Afzal AS. Pharmacokinetics and pharmacodynamics of </a:t>
            </a:r>
            <a:r>
              <a:rPr lang="en-US" sz="800" dirty="0" err="1"/>
              <a:t>aprepitant</a:t>
            </a:r>
            <a:r>
              <a:rPr lang="en-US" sz="800" dirty="0"/>
              <a:t> for the prevention of postoperative nausea and vomiting in pediatric subjects. J </a:t>
            </a:r>
            <a:r>
              <a:rPr lang="en-US" sz="800" dirty="0" err="1"/>
              <a:t>Pediatr</a:t>
            </a:r>
            <a:r>
              <a:rPr lang="en-US" sz="800" dirty="0"/>
              <a:t> Surg. 2018;21:21</a:t>
            </a:r>
          </a:p>
          <a:p>
            <a:pPr marL="228600" indent="-228600">
              <a:lnSpc>
                <a:spcPct val="100000"/>
              </a:lnSpc>
              <a:buFont typeface="+mj-lt"/>
              <a:buAutoNum type="arabicPeriod"/>
            </a:pPr>
            <a:r>
              <a:rPr lang="en-US" sz="800" dirty="0" err="1"/>
              <a:t>Kanaparthi</a:t>
            </a:r>
            <a:r>
              <a:rPr lang="en-US" sz="800" dirty="0"/>
              <a:t> A, </a:t>
            </a:r>
            <a:r>
              <a:rPr lang="en-US" sz="800" dirty="0" err="1"/>
              <a:t>Kukura</a:t>
            </a:r>
            <a:r>
              <a:rPr lang="en-US" sz="800" dirty="0"/>
              <a:t> S, </a:t>
            </a:r>
            <a:r>
              <a:rPr lang="en-US" sz="800" dirty="0" err="1"/>
              <a:t>Slenkovich</a:t>
            </a:r>
            <a:r>
              <a:rPr lang="en-US" sz="800" dirty="0"/>
              <a:t> N, </a:t>
            </a:r>
            <a:r>
              <a:rPr lang="en-US" sz="800" dirty="0" err="1"/>
              <a:t>AlGhamdi</a:t>
            </a:r>
            <a:r>
              <a:rPr lang="en-US" sz="800" dirty="0"/>
              <a:t> F, </a:t>
            </a:r>
            <a:r>
              <a:rPr lang="en-US" sz="800" dirty="0" err="1"/>
              <a:t>Shafy</a:t>
            </a:r>
            <a:r>
              <a:rPr lang="en-US" sz="800" dirty="0"/>
              <a:t> SZ, Hakim M et al.  Perioperative administration of Emend (</a:t>
            </a:r>
            <a:r>
              <a:rPr lang="en-US" sz="800" dirty="0" err="1"/>
              <a:t>aprepitant</a:t>
            </a:r>
            <a:r>
              <a:rPr lang="en-US" sz="800" dirty="0"/>
              <a:t>) at a Tertiary Care Children’s Hospital: a 12-month surgery. Clin </a:t>
            </a:r>
            <a:r>
              <a:rPr lang="en-US" sz="800" dirty="0" err="1"/>
              <a:t>Pharmacol</a:t>
            </a:r>
            <a:r>
              <a:rPr lang="en-US" sz="800" dirty="0"/>
              <a:t>. 2019;11:155-60</a:t>
            </a:r>
          </a:p>
          <a:p>
            <a:pPr marL="228600" indent="-228600">
              <a:lnSpc>
                <a:spcPct val="100000"/>
              </a:lnSpc>
              <a:buFont typeface="+mj-lt"/>
              <a:buAutoNum type="arabicPeriod"/>
            </a:pPr>
            <a:r>
              <a:rPr lang="en-US" sz="800" dirty="0"/>
              <a:t>Mehta D, </a:t>
            </a:r>
            <a:r>
              <a:rPr lang="en-US" sz="800" dirty="0" err="1"/>
              <a:t>Sanatani</a:t>
            </a:r>
            <a:r>
              <a:rPr lang="en-US" sz="800" dirty="0"/>
              <a:t> S, Whyte SD. The effects of </a:t>
            </a:r>
            <a:r>
              <a:rPr lang="en-US" sz="800" dirty="0" err="1"/>
              <a:t>droperidol</a:t>
            </a:r>
            <a:r>
              <a:rPr lang="en-US" sz="800" dirty="0"/>
              <a:t> and ondansetron on dispersion of myocardial repolarization in children. </a:t>
            </a:r>
            <a:r>
              <a:rPr lang="en-US" sz="800" dirty="0" err="1"/>
              <a:t>Paediatr</a:t>
            </a:r>
            <a:r>
              <a:rPr lang="en-US" sz="800" dirty="0"/>
              <a:t> </a:t>
            </a:r>
            <a:r>
              <a:rPr lang="en-US" sz="800" dirty="0" err="1"/>
              <a:t>Anaesth</a:t>
            </a:r>
            <a:r>
              <a:rPr lang="en-US" sz="800" dirty="0"/>
              <a:t>. 2010;20(10):905-12</a:t>
            </a:r>
          </a:p>
          <a:p>
            <a:pPr marL="228600" indent="-228600">
              <a:lnSpc>
                <a:spcPct val="100000"/>
              </a:lnSpc>
              <a:buFont typeface="+mj-lt"/>
              <a:buAutoNum type="arabicPeriod"/>
            </a:pPr>
            <a:r>
              <a:rPr lang="en-US" sz="800" dirty="0"/>
              <a:t>Kovac AL, O’Connor TA, Pearman MH et al. Efficacy of repeat intravenous dosing of ondansetron in controlling post-operative nausea and vomiting: a randomized, double-blind, placebo-controlled multicenter trial. J Clin </a:t>
            </a:r>
            <a:r>
              <a:rPr lang="en-US" sz="800" dirty="0" err="1"/>
              <a:t>Anesth</a:t>
            </a:r>
            <a:r>
              <a:rPr lang="en-US" sz="800" dirty="0"/>
              <a:t> 1999;11(6)453-9</a:t>
            </a:r>
          </a:p>
          <a:p>
            <a:pPr marL="228600" indent="-228600">
              <a:lnSpc>
                <a:spcPct val="100000"/>
              </a:lnSpc>
              <a:buFont typeface="+mj-lt"/>
              <a:buAutoNum type="arabicPeriod"/>
            </a:pPr>
            <a:r>
              <a:rPr lang="en-US" sz="800" dirty="0"/>
              <a:t>Ames WA, </a:t>
            </a:r>
            <a:r>
              <a:rPr lang="en-US" sz="800" dirty="0" err="1"/>
              <a:t>Machovec</a:t>
            </a:r>
            <a:r>
              <a:rPr lang="en-US" sz="800" dirty="0"/>
              <a:t> K. An update on the management of PONV in a pediatric patient. Best </a:t>
            </a:r>
            <a:r>
              <a:rPr lang="en-US" sz="800" dirty="0" err="1"/>
              <a:t>Pract</a:t>
            </a:r>
            <a:r>
              <a:rPr lang="en-US" sz="800" dirty="0"/>
              <a:t> Res Clin </a:t>
            </a:r>
            <a:r>
              <a:rPr lang="en-US" sz="800" dirty="0" err="1"/>
              <a:t>Anaesthesiol</a:t>
            </a:r>
            <a:r>
              <a:rPr lang="en-US" sz="800" dirty="0"/>
              <a:t>. 2020;34:749-58</a:t>
            </a:r>
          </a:p>
          <a:p>
            <a:pPr marL="228600" indent="-228600">
              <a:lnSpc>
                <a:spcPct val="100000"/>
              </a:lnSpc>
              <a:buFont typeface="+mj-lt"/>
              <a:buAutoNum type="arabicPeriod"/>
            </a:pPr>
            <a:r>
              <a:rPr lang="en-US" sz="800" dirty="0"/>
              <a:t>Kovac AL. Postoperative nausea and vomiting in pediatric patients. Pediatric Drugs.  2021;25:11-37</a:t>
            </a:r>
          </a:p>
          <a:p>
            <a:pPr marL="228600" indent="-228600">
              <a:lnSpc>
                <a:spcPct val="100000"/>
              </a:lnSpc>
              <a:buFont typeface="+mj-lt"/>
              <a:buAutoNum type="arabicPeriod"/>
            </a:pPr>
            <a:r>
              <a:rPr lang="en-US" sz="800" dirty="0"/>
              <a:t>Bailey CR. Management of outpatient ear nose and throat surgery.  </a:t>
            </a:r>
            <a:r>
              <a:rPr lang="en-US" sz="800" dirty="0" err="1"/>
              <a:t>Curr</a:t>
            </a:r>
            <a:r>
              <a:rPr lang="en-US" sz="800" dirty="0"/>
              <a:t> </a:t>
            </a:r>
            <a:r>
              <a:rPr lang="en-US" sz="800" dirty="0" err="1"/>
              <a:t>Opin</a:t>
            </a:r>
            <a:r>
              <a:rPr lang="en-US" sz="800" dirty="0"/>
              <a:t> </a:t>
            </a:r>
            <a:r>
              <a:rPr lang="en-US" sz="800" dirty="0" err="1"/>
              <a:t>Anaesthesiol</a:t>
            </a:r>
            <a:r>
              <a:rPr lang="en-US" sz="800" dirty="0"/>
              <a:t>. 2001;14(6)617-21</a:t>
            </a:r>
          </a:p>
          <a:p>
            <a:pPr marL="228600" indent="-228600">
              <a:lnSpc>
                <a:spcPct val="100000"/>
              </a:lnSpc>
              <a:buFont typeface="+mj-lt"/>
              <a:buAutoNum type="arabicPeriod"/>
            </a:pPr>
            <a:r>
              <a:rPr lang="en-US" sz="800" dirty="0"/>
              <a:t>Grundman U, </a:t>
            </a:r>
            <a:r>
              <a:rPr lang="en-US" sz="800" dirty="0" err="1"/>
              <a:t>Uth</a:t>
            </a:r>
            <a:r>
              <a:rPr lang="en-US" sz="800" dirty="0"/>
              <a:t> M, Eichner A, Wilhelm W, Larsen R. Total intravenous </a:t>
            </a:r>
            <a:r>
              <a:rPr lang="en-US" sz="800" dirty="0" err="1"/>
              <a:t>anaesthesia</a:t>
            </a:r>
            <a:r>
              <a:rPr lang="en-US" sz="800" dirty="0"/>
              <a:t> with propofol and remifentanil in </a:t>
            </a:r>
            <a:r>
              <a:rPr lang="en-US" sz="800" dirty="0" err="1"/>
              <a:t>paediatric</a:t>
            </a:r>
            <a:r>
              <a:rPr lang="en-US" sz="800" dirty="0"/>
              <a:t> patients: a comparison with desflurane-nitrous oxide inhalation </a:t>
            </a:r>
            <a:r>
              <a:rPr lang="en-US" sz="800" dirty="0" err="1"/>
              <a:t>anaesthesia</a:t>
            </a:r>
            <a:r>
              <a:rPr lang="en-US" sz="800" dirty="0"/>
              <a:t>. Aeta </a:t>
            </a:r>
            <a:r>
              <a:rPr lang="en-US" sz="800" dirty="0" err="1"/>
              <a:t>Anaesthesiol</a:t>
            </a:r>
            <a:r>
              <a:rPr lang="en-US" sz="800" dirty="0"/>
              <a:t> Scand. 1998;42(7)845-50</a:t>
            </a:r>
          </a:p>
          <a:p>
            <a:pPr marL="228600" indent="-228600">
              <a:lnSpc>
                <a:spcPct val="100000"/>
              </a:lnSpc>
              <a:buFont typeface="+mj-lt"/>
              <a:buAutoNum type="arabicPeriod"/>
            </a:pPr>
            <a:endParaRPr lang="en-US" sz="800" dirty="0"/>
          </a:p>
          <a:p>
            <a:pPr marL="228600" indent="-228600">
              <a:lnSpc>
                <a:spcPct val="100000"/>
              </a:lnSpc>
              <a:buFont typeface="+mj-lt"/>
              <a:buAutoNum type="arabicPeriod"/>
            </a:pPr>
            <a:endParaRPr lang="en-US" sz="800" dirty="0"/>
          </a:p>
          <a:p>
            <a:pPr marL="228600" indent="-228600">
              <a:lnSpc>
                <a:spcPct val="100000"/>
              </a:lnSpc>
              <a:buFont typeface="+mj-lt"/>
              <a:buAutoNum type="arabicPeriod"/>
            </a:pPr>
            <a:endParaRPr lang="en-US" sz="800" dirty="0"/>
          </a:p>
          <a:p>
            <a:pPr>
              <a:lnSpc>
                <a:spcPct val="100000"/>
              </a:lnSpc>
            </a:pPr>
            <a:endParaRPr lang="en-US" sz="800" dirty="0"/>
          </a:p>
          <a:p>
            <a:pPr marL="228600" indent="-228600">
              <a:lnSpc>
                <a:spcPct val="100000"/>
              </a:lnSpc>
              <a:buFont typeface="+mj-lt"/>
              <a:buAutoNum type="arabicPeriod"/>
            </a:pPr>
            <a:endParaRPr lang="en-US" sz="800" dirty="0"/>
          </a:p>
          <a:p>
            <a:pPr marL="228600" indent="-228600">
              <a:lnSpc>
                <a:spcPct val="100000"/>
              </a:lnSpc>
              <a:buFont typeface="+mj-lt"/>
              <a:buAutoNum type="arabicPeriod"/>
            </a:pPr>
            <a:endParaRPr lang="en-US" sz="800" dirty="0"/>
          </a:p>
          <a:p>
            <a:pPr marL="228600" indent="-228600">
              <a:lnSpc>
                <a:spcPct val="100000"/>
              </a:lnSpc>
              <a:buFont typeface="+mj-lt"/>
              <a:buAutoNum type="arabicPeriod"/>
            </a:pPr>
            <a:endParaRPr lang="en-US" sz="800" dirty="0"/>
          </a:p>
          <a:p>
            <a:pPr marL="228600" indent="-228600">
              <a:lnSpc>
                <a:spcPct val="100000"/>
              </a:lnSpc>
              <a:buFont typeface="+mj-lt"/>
              <a:buAutoNum type="arabicPeriod"/>
            </a:pPr>
            <a:endParaRPr lang="en-US" sz="800" dirty="0"/>
          </a:p>
          <a:p>
            <a:pPr marL="228600" indent="-228600">
              <a:lnSpc>
                <a:spcPct val="100000"/>
              </a:lnSpc>
              <a:buFont typeface="+mj-lt"/>
              <a:buAutoNum type="arabicPeriod"/>
            </a:pPr>
            <a:endParaRPr lang="en-US" sz="800" dirty="0"/>
          </a:p>
        </p:txBody>
      </p:sp>
      <p:sp>
        <p:nvSpPr>
          <p:cNvPr id="6" name="Slide Number Placeholder 5">
            <a:extLst>
              <a:ext uri="{FF2B5EF4-FFF2-40B4-BE49-F238E27FC236}">
                <a16:creationId xmlns:a16="http://schemas.microsoft.com/office/drawing/2014/main" id="{CAA3F1E2-0395-9F6D-A200-20C75417329E}"/>
              </a:ext>
            </a:extLst>
          </p:cNvPr>
          <p:cNvSpPr>
            <a:spLocks noGrp="1"/>
          </p:cNvSpPr>
          <p:nvPr>
            <p:ph type="sldNum" sz="quarter" idx="4"/>
          </p:nvPr>
        </p:nvSpPr>
        <p:spPr/>
        <p:txBody>
          <a:bodyPr/>
          <a:lstStyle/>
          <a:p>
            <a:fld id="{294A09A9-5501-47C1-A89A-A340965A2BE2}" type="slidenum">
              <a:rPr lang="en-US" smtClean="0"/>
              <a:pPr/>
              <a:t>46</a:t>
            </a:fld>
            <a:endParaRPr lang="en-US" dirty="0"/>
          </a:p>
        </p:txBody>
      </p:sp>
    </p:spTree>
    <p:extLst>
      <p:ext uri="{BB962C8B-B14F-4D97-AF65-F5344CB8AC3E}">
        <p14:creationId xmlns:p14="http://schemas.microsoft.com/office/powerpoint/2010/main" val="211751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E05F0-4FA6-D03D-D173-5CD4877C9F43}"/>
              </a:ext>
            </a:extLst>
          </p:cNvPr>
          <p:cNvSpPr>
            <a:spLocks noGrp="1"/>
          </p:cNvSpPr>
          <p:nvPr>
            <p:ph type="title"/>
          </p:nvPr>
        </p:nvSpPr>
        <p:spPr/>
        <p:txBody>
          <a:bodyPr/>
          <a:lstStyle/>
          <a:p>
            <a:r>
              <a:rPr lang="en-US" dirty="0"/>
              <a:t>Definition</a:t>
            </a:r>
          </a:p>
        </p:txBody>
      </p:sp>
      <p:sp>
        <p:nvSpPr>
          <p:cNvPr id="3" name="Text Placeholder 2">
            <a:extLst>
              <a:ext uri="{FF2B5EF4-FFF2-40B4-BE49-F238E27FC236}">
                <a16:creationId xmlns:a16="http://schemas.microsoft.com/office/drawing/2014/main" id="{1343520E-2FFE-C60F-AF95-AF695C16A43A}"/>
              </a:ext>
            </a:extLst>
          </p:cNvPr>
          <p:cNvSpPr>
            <a:spLocks noGrp="1"/>
          </p:cNvSpPr>
          <p:nvPr>
            <p:ph type="body" idx="1"/>
          </p:nvPr>
        </p:nvSpPr>
        <p:spPr/>
        <p:txBody>
          <a:bodyPr/>
          <a:lstStyle/>
          <a:p>
            <a:r>
              <a:rPr lang="en-US" dirty="0"/>
              <a:t>Inconsolable</a:t>
            </a:r>
          </a:p>
          <a:p>
            <a:r>
              <a:rPr lang="en-US" dirty="0"/>
              <a:t>Restless</a:t>
            </a:r>
          </a:p>
          <a:p>
            <a:r>
              <a:rPr lang="en-US" dirty="0"/>
              <a:t>Lack of eye contact</a:t>
            </a:r>
          </a:p>
          <a:p>
            <a:r>
              <a:rPr lang="en-US" dirty="0"/>
              <a:t>Disoriented</a:t>
            </a:r>
          </a:p>
          <a:p>
            <a:r>
              <a:rPr lang="en-US" dirty="0"/>
              <a:t>Pulling lines/getting out of bed</a:t>
            </a:r>
          </a:p>
        </p:txBody>
      </p:sp>
      <p:sp>
        <p:nvSpPr>
          <p:cNvPr id="6" name="Slide Number Placeholder 5">
            <a:extLst>
              <a:ext uri="{FF2B5EF4-FFF2-40B4-BE49-F238E27FC236}">
                <a16:creationId xmlns:a16="http://schemas.microsoft.com/office/drawing/2014/main" id="{A0371D30-08E0-1C21-B361-7B481DA5FAE7}"/>
              </a:ext>
            </a:extLst>
          </p:cNvPr>
          <p:cNvSpPr>
            <a:spLocks noGrp="1"/>
          </p:cNvSpPr>
          <p:nvPr>
            <p:ph type="sldNum" sz="quarter" idx="12"/>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2513276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E2A0-65AE-C8AA-58D6-DDD815796251}"/>
              </a:ext>
            </a:extLst>
          </p:cNvPr>
          <p:cNvSpPr>
            <a:spLocks noGrp="1"/>
          </p:cNvSpPr>
          <p:nvPr>
            <p:ph type="title"/>
          </p:nvPr>
        </p:nvSpPr>
        <p:spPr/>
        <p:txBody>
          <a:bodyPr/>
          <a:lstStyle/>
          <a:p>
            <a:r>
              <a:rPr lang="en-US" dirty="0"/>
              <a:t>History</a:t>
            </a:r>
          </a:p>
        </p:txBody>
      </p:sp>
      <p:sp>
        <p:nvSpPr>
          <p:cNvPr id="3" name="Text Placeholder 2">
            <a:extLst>
              <a:ext uri="{FF2B5EF4-FFF2-40B4-BE49-F238E27FC236}">
                <a16:creationId xmlns:a16="http://schemas.microsoft.com/office/drawing/2014/main" id="{48DB5D3B-1D1D-1A24-DF93-1DEE65C4FAB7}"/>
              </a:ext>
            </a:extLst>
          </p:cNvPr>
          <p:cNvSpPr>
            <a:spLocks noGrp="1"/>
          </p:cNvSpPr>
          <p:nvPr>
            <p:ph type="body" idx="1"/>
          </p:nvPr>
        </p:nvSpPr>
        <p:spPr/>
        <p:txBody>
          <a:bodyPr/>
          <a:lstStyle/>
          <a:p>
            <a:r>
              <a:rPr lang="en-US" dirty="0"/>
              <a:t>Early 1960s – Symptoms of post operative delirium associated with young age, scopolamine premed, cyclopropane/ether, post op pain</a:t>
            </a:r>
          </a:p>
          <a:p>
            <a:r>
              <a:rPr lang="en-US" dirty="0"/>
              <a:t>Early 1990s – Sevoflurane introduced in Japan, higher incidence of post op agitation compared to halothane</a:t>
            </a:r>
          </a:p>
          <a:p>
            <a:r>
              <a:rPr lang="en-US" dirty="0"/>
              <a:t>Mid 1990s – Sevoflurane in US, further reports of post operative agitation</a:t>
            </a:r>
          </a:p>
        </p:txBody>
      </p:sp>
      <p:sp>
        <p:nvSpPr>
          <p:cNvPr id="6" name="Slide Number Placeholder 5">
            <a:extLst>
              <a:ext uri="{FF2B5EF4-FFF2-40B4-BE49-F238E27FC236}">
                <a16:creationId xmlns:a16="http://schemas.microsoft.com/office/drawing/2014/main" id="{F8C046E6-CDB1-EBAC-7F95-D6918D5119E9}"/>
              </a:ext>
            </a:extLst>
          </p:cNvPr>
          <p:cNvSpPr>
            <a:spLocks noGrp="1"/>
          </p:cNvSpPr>
          <p:nvPr>
            <p:ph type="sldNum" sz="quarter" idx="12"/>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67922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28498-358A-AA55-1B0C-FF809D113B67}"/>
              </a:ext>
            </a:extLst>
          </p:cNvPr>
          <p:cNvSpPr>
            <a:spLocks noGrp="1"/>
          </p:cNvSpPr>
          <p:nvPr>
            <p:ph type="title"/>
          </p:nvPr>
        </p:nvSpPr>
        <p:spPr/>
        <p:txBody>
          <a:bodyPr/>
          <a:lstStyle/>
          <a:p>
            <a:r>
              <a:rPr lang="en-US" dirty="0" err="1"/>
              <a:t>Clincal</a:t>
            </a:r>
            <a:r>
              <a:rPr lang="en-US" dirty="0"/>
              <a:t> Presentation</a:t>
            </a:r>
          </a:p>
        </p:txBody>
      </p:sp>
      <p:sp>
        <p:nvSpPr>
          <p:cNvPr id="3" name="Content Placeholder 2">
            <a:extLst>
              <a:ext uri="{FF2B5EF4-FFF2-40B4-BE49-F238E27FC236}">
                <a16:creationId xmlns:a16="http://schemas.microsoft.com/office/drawing/2014/main" id="{9780E2E4-B0FF-B6A3-24E4-71A59F9E1FE0}"/>
              </a:ext>
            </a:extLst>
          </p:cNvPr>
          <p:cNvSpPr>
            <a:spLocks noGrp="1"/>
          </p:cNvSpPr>
          <p:nvPr>
            <p:ph idx="1"/>
          </p:nvPr>
        </p:nvSpPr>
        <p:spPr/>
        <p:txBody>
          <a:bodyPr/>
          <a:lstStyle/>
          <a:p>
            <a:r>
              <a:rPr lang="en-US" dirty="0"/>
              <a:t>Development of agitation within 30 minutes of end of anesthetic, lasting from 15 min to several hours (occasionally longer)</a:t>
            </a:r>
          </a:p>
          <a:p>
            <a:r>
              <a:rPr lang="en-US" dirty="0"/>
              <a:t>Incidence given as 5-80% depending on the study</a:t>
            </a:r>
          </a:p>
          <a:p>
            <a:pPr lvl="1"/>
            <a:r>
              <a:rPr lang="en-US" dirty="0"/>
              <a:t>	Studies over a wide range of years with varying anesthetic 	technique and definitions of delirium</a:t>
            </a:r>
          </a:p>
          <a:p>
            <a:pPr lvl="1"/>
            <a:r>
              <a:rPr lang="en-US" dirty="0"/>
              <a:t>	Actual incidence likely 20-40%</a:t>
            </a:r>
          </a:p>
        </p:txBody>
      </p:sp>
      <p:sp>
        <p:nvSpPr>
          <p:cNvPr id="6" name="Slide Number Placeholder 5">
            <a:extLst>
              <a:ext uri="{FF2B5EF4-FFF2-40B4-BE49-F238E27FC236}">
                <a16:creationId xmlns:a16="http://schemas.microsoft.com/office/drawing/2014/main" id="{2DA5E687-C486-2705-DB7E-DF51C7E30DBA}"/>
              </a:ext>
            </a:extLst>
          </p:cNvPr>
          <p:cNvSpPr>
            <a:spLocks noGrp="1"/>
          </p:cNvSpPr>
          <p:nvPr>
            <p:ph type="sldNum" sz="quarter" idx="4"/>
          </p:nvPr>
        </p:nvSpPr>
        <p:spPr/>
        <p:txBody>
          <a:bodyPr/>
          <a:lstStyle/>
          <a:p>
            <a:fld id="{294A09A9-5501-47C1-A89A-A340965A2BE2}" type="slidenum">
              <a:rPr lang="en-US" smtClean="0"/>
              <a:pPr/>
              <a:t>7</a:t>
            </a:fld>
            <a:endParaRPr lang="en-US" dirty="0"/>
          </a:p>
        </p:txBody>
      </p:sp>
      <p:sp>
        <p:nvSpPr>
          <p:cNvPr id="7" name="Footer Placeholder 4">
            <a:extLst>
              <a:ext uri="{FF2B5EF4-FFF2-40B4-BE49-F238E27FC236}">
                <a16:creationId xmlns:a16="http://schemas.microsoft.com/office/drawing/2014/main" id="{BFFDFD54-6066-424D-0DAE-F930C9EF3620}"/>
              </a:ext>
            </a:extLst>
          </p:cNvPr>
          <p:cNvSpPr>
            <a:spLocks noGrp="1"/>
          </p:cNvSpPr>
          <p:nvPr>
            <p:ph type="ftr" sz="quarter" idx="3"/>
          </p:nvPr>
        </p:nvSpPr>
        <p:spPr>
          <a:xfrm>
            <a:off x="474453" y="6356350"/>
            <a:ext cx="10972800" cy="365125"/>
          </a:xfrm>
        </p:spPr>
        <p:txBody>
          <a:bodyPr/>
          <a:lstStyle/>
          <a:p>
            <a:r>
              <a:rPr lang="en-US" dirty="0" err="1"/>
              <a:t>Kuratani</a:t>
            </a:r>
            <a:r>
              <a:rPr lang="en-US" dirty="0"/>
              <a:t> N et al. Greater Incidence of Emergence Agitation in Children after Sevoflurane Anesthesia as Compared with Halothane. Anesthesiology 2008(109)225-32</a:t>
            </a:r>
          </a:p>
        </p:txBody>
      </p:sp>
    </p:spTree>
    <p:extLst>
      <p:ext uri="{BB962C8B-B14F-4D97-AF65-F5344CB8AC3E}">
        <p14:creationId xmlns:p14="http://schemas.microsoft.com/office/powerpoint/2010/main" val="4276571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70042-DEE1-9F36-7FC1-2646964E90C2}"/>
              </a:ext>
            </a:extLst>
          </p:cNvPr>
          <p:cNvSpPr>
            <a:spLocks noGrp="1"/>
          </p:cNvSpPr>
          <p:nvPr>
            <p:ph type="title"/>
          </p:nvPr>
        </p:nvSpPr>
        <p:spPr/>
        <p:txBody>
          <a:bodyPr/>
          <a:lstStyle/>
          <a:p>
            <a:r>
              <a:rPr lang="en-US" dirty="0"/>
              <a:t>Causes of harm</a:t>
            </a:r>
          </a:p>
        </p:txBody>
      </p:sp>
      <p:sp>
        <p:nvSpPr>
          <p:cNvPr id="3" name="Content Placeholder 2">
            <a:extLst>
              <a:ext uri="{FF2B5EF4-FFF2-40B4-BE49-F238E27FC236}">
                <a16:creationId xmlns:a16="http://schemas.microsoft.com/office/drawing/2014/main" id="{029790DC-6564-27B5-2369-DB6BB8FC027E}"/>
              </a:ext>
            </a:extLst>
          </p:cNvPr>
          <p:cNvSpPr>
            <a:spLocks noGrp="1"/>
          </p:cNvSpPr>
          <p:nvPr>
            <p:ph idx="1"/>
          </p:nvPr>
        </p:nvSpPr>
        <p:spPr/>
        <p:txBody>
          <a:bodyPr/>
          <a:lstStyle/>
          <a:p>
            <a:r>
              <a:rPr lang="en-US" dirty="0"/>
              <a:t>Risk of self injury</a:t>
            </a:r>
          </a:p>
          <a:p>
            <a:r>
              <a:rPr lang="en-US" dirty="0"/>
              <a:t>Parental distress</a:t>
            </a:r>
          </a:p>
          <a:p>
            <a:r>
              <a:rPr lang="en-US" dirty="0"/>
              <a:t>PACU discharge delay</a:t>
            </a:r>
          </a:p>
          <a:p>
            <a:r>
              <a:rPr lang="en-US" dirty="0"/>
              <a:t>Delayed postoperative behavior disturbances</a:t>
            </a:r>
          </a:p>
        </p:txBody>
      </p:sp>
      <p:sp>
        <p:nvSpPr>
          <p:cNvPr id="6" name="Slide Number Placeholder 5">
            <a:extLst>
              <a:ext uri="{FF2B5EF4-FFF2-40B4-BE49-F238E27FC236}">
                <a16:creationId xmlns:a16="http://schemas.microsoft.com/office/drawing/2014/main" id="{D7C057B7-2B37-15C7-7A40-5C76BBF107FA}"/>
              </a:ext>
            </a:extLst>
          </p:cNvPr>
          <p:cNvSpPr>
            <a:spLocks noGrp="1"/>
          </p:cNvSpPr>
          <p:nvPr>
            <p:ph type="sldNum" sz="quarter" idx="4"/>
          </p:nvPr>
        </p:nvSpPr>
        <p:spPr/>
        <p:txBody>
          <a:bodyPr/>
          <a:lstStyle/>
          <a:p>
            <a:fld id="{294A09A9-5501-47C1-A89A-A340965A2BE2}" type="slidenum">
              <a:rPr lang="en-US" smtClean="0"/>
              <a:pPr/>
              <a:t>8</a:t>
            </a:fld>
            <a:endParaRPr lang="en-US" dirty="0"/>
          </a:p>
        </p:txBody>
      </p:sp>
      <p:sp>
        <p:nvSpPr>
          <p:cNvPr id="8" name="Footer Placeholder 4">
            <a:extLst>
              <a:ext uri="{FF2B5EF4-FFF2-40B4-BE49-F238E27FC236}">
                <a16:creationId xmlns:a16="http://schemas.microsoft.com/office/drawing/2014/main" id="{5933953C-4FBB-08F9-D70B-7C9FDFC4DA1E}"/>
              </a:ext>
            </a:extLst>
          </p:cNvPr>
          <p:cNvSpPr>
            <a:spLocks noGrp="1"/>
          </p:cNvSpPr>
          <p:nvPr>
            <p:ph type="ftr" sz="quarter" idx="3"/>
          </p:nvPr>
        </p:nvSpPr>
        <p:spPr>
          <a:xfrm>
            <a:off x="474453" y="6356350"/>
            <a:ext cx="10972800" cy="365125"/>
          </a:xfrm>
        </p:spPr>
        <p:txBody>
          <a:bodyPr/>
          <a:lstStyle/>
          <a:p>
            <a:r>
              <a:rPr lang="en-US" dirty="0"/>
              <a:t>Kim J et al. Behavioral changes after hospital discharge in preschool children experiencing emergence delirium after general anesthesia: A prospective observational study. </a:t>
            </a:r>
            <a:r>
              <a:rPr lang="en-US" dirty="0" err="1"/>
              <a:t>Paedriatr</a:t>
            </a:r>
            <a:r>
              <a:rPr lang="en-US" dirty="0"/>
              <a:t> </a:t>
            </a:r>
            <a:r>
              <a:rPr lang="en-US" dirty="0" err="1"/>
              <a:t>Anaesth</a:t>
            </a:r>
            <a:r>
              <a:rPr lang="en-US" dirty="0"/>
              <a:t> 2021(10):1056-64</a:t>
            </a:r>
          </a:p>
        </p:txBody>
      </p:sp>
    </p:spTree>
    <p:extLst>
      <p:ext uri="{BB962C8B-B14F-4D97-AF65-F5344CB8AC3E}">
        <p14:creationId xmlns:p14="http://schemas.microsoft.com/office/powerpoint/2010/main" val="2852102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3850-2DAA-3C10-959F-8193B15F830D}"/>
              </a:ext>
            </a:extLst>
          </p:cNvPr>
          <p:cNvSpPr>
            <a:spLocks noGrp="1"/>
          </p:cNvSpPr>
          <p:nvPr>
            <p:ph type="title"/>
          </p:nvPr>
        </p:nvSpPr>
        <p:spPr/>
        <p:txBody>
          <a:bodyPr/>
          <a:lstStyle/>
          <a:p>
            <a:r>
              <a:rPr lang="en-US" dirty="0"/>
              <a:t>Risk Factors</a:t>
            </a:r>
          </a:p>
        </p:txBody>
      </p:sp>
      <p:sp>
        <p:nvSpPr>
          <p:cNvPr id="3" name="Content Placeholder 2">
            <a:extLst>
              <a:ext uri="{FF2B5EF4-FFF2-40B4-BE49-F238E27FC236}">
                <a16:creationId xmlns:a16="http://schemas.microsoft.com/office/drawing/2014/main" id="{F52C47BB-305E-7C7D-4E70-907439385B9C}"/>
              </a:ext>
            </a:extLst>
          </p:cNvPr>
          <p:cNvSpPr>
            <a:spLocks noGrp="1"/>
          </p:cNvSpPr>
          <p:nvPr>
            <p:ph idx="1"/>
          </p:nvPr>
        </p:nvSpPr>
        <p:spPr/>
        <p:txBody>
          <a:bodyPr/>
          <a:lstStyle/>
          <a:p>
            <a:r>
              <a:rPr lang="en-US" dirty="0"/>
              <a:t>Preschool age</a:t>
            </a:r>
          </a:p>
          <a:p>
            <a:r>
              <a:rPr lang="en-US" dirty="0"/>
              <a:t>Child temperament?</a:t>
            </a:r>
          </a:p>
          <a:p>
            <a:r>
              <a:rPr lang="en-US" dirty="0"/>
              <a:t>Parental anxiety?</a:t>
            </a:r>
          </a:p>
          <a:p>
            <a:r>
              <a:rPr lang="en-US" dirty="0"/>
              <a:t>Preoperative anxiety?</a:t>
            </a:r>
          </a:p>
        </p:txBody>
      </p:sp>
      <p:sp>
        <p:nvSpPr>
          <p:cNvPr id="6" name="Slide Number Placeholder 5">
            <a:extLst>
              <a:ext uri="{FF2B5EF4-FFF2-40B4-BE49-F238E27FC236}">
                <a16:creationId xmlns:a16="http://schemas.microsoft.com/office/drawing/2014/main" id="{C60E6C78-D423-81CB-4BD3-70CB3C7A6C54}"/>
              </a:ext>
            </a:extLst>
          </p:cNvPr>
          <p:cNvSpPr>
            <a:spLocks noGrp="1"/>
          </p:cNvSpPr>
          <p:nvPr>
            <p:ph type="sldNum" sz="quarter" idx="4"/>
          </p:nvPr>
        </p:nvSpPr>
        <p:spPr/>
        <p:txBody>
          <a:bodyPr/>
          <a:lstStyle/>
          <a:p>
            <a:fld id="{294A09A9-5501-47C1-A89A-A340965A2BE2}" type="slidenum">
              <a:rPr lang="en-US" smtClean="0"/>
              <a:pPr/>
              <a:t>9</a:t>
            </a:fld>
            <a:endParaRPr lang="en-US" dirty="0"/>
          </a:p>
        </p:txBody>
      </p:sp>
      <p:sp>
        <p:nvSpPr>
          <p:cNvPr id="7" name="Content Placeholder 6">
            <a:extLst>
              <a:ext uri="{FF2B5EF4-FFF2-40B4-BE49-F238E27FC236}">
                <a16:creationId xmlns:a16="http://schemas.microsoft.com/office/drawing/2014/main" id="{9F684103-3D23-EE66-DB2C-22524338DA25}"/>
              </a:ext>
            </a:extLst>
          </p:cNvPr>
          <p:cNvSpPr>
            <a:spLocks noGrp="1"/>
          </p:cNvSpPr>
          <p:nvPr>
            <p:ph idx="10"/>
          </p:nvPr>
        </p:nvSpPr>
        <p:spPr/>
        <p:txBody>
          <a:bodyPr/>
          <a:lstStyle/>
          <a:p>
            <a:r>
              <a:rPr lang="en-US" dirty="0"/>
              <a:t>Otolaryngologic surgery</a:t>
            </a:r>
          </a:p>
          <a:p>
            <a:r>
              <a:rPr lang="en-US" dirty="0"/>
              <a:t>Ophthalmologic surgery</a:t>
            </a:r>
          </a:p>
          <a:p>
            <a:r>
              <a:rPr lang="en-US" dirty="0"/>
              <a:t>Volatile anesthetic</a:t>
            </a:r>
          </a:p>
          <a:p>
            <a:r>
              <a:rPr lang="en-US" dirty="0"/>
              <a:t>Postoperative pain</a:t>
            </a:r>
          </a:p>
        </p:txBody>
      </p:sp>
      <p:sp>
        <p:nvSpPr>
          <p:cNvPr id="8" name="Content Placeholder 7">
            <a:extLst>
              <a:ext uri="{FF2B5EF4-FFF2-40B4-BE49-F238E27FC236}">
                <a16:creationId xmlns:a16="http://schemas.microsoft.com/office/drawing/2014/main" id="{4C0771BF-4F04-36A5-159D-779961955C81}"/>
              </a:ext>
            </a:extLst>
          </p:cNvPr>
          <p:cNvSpPr>
            <a:spLocks noGrp="1"/>
          </p:cNvSpPr>
          <p:nvPr>
            <p:ph idx="11"/>
          </p:nvPr>
        </p:nvSpPr>
        <p:spPr/>
        <p:txBody>
          <a:bodyPr/>
          <a:lstStyle/>
          <a:p>
            <a:r>
              <a:rPr lang="en-US" dirty="0"/>
              <a:t>Patient Factors</a:t>
            </a:r>
          </a:p>
        </p:txBody>
      </p:sp>
      <p:sp>
        <p:nvSpPr>
          <p:cNvPr id="9" name="Content Placeholder 8">
            <a:extLst>
              <a:ext uri="{FF2B5EF4-FFF2-40B4-BE49-F238E27FC236}">
                <a16:creationId xmlns:a16="http://schemas.microsoft.com/office/drawing/2014/main" id="{3D1021E4-00EC-0B80-7010-20B9335FEA2B}"/>
              </a:ext>
            </a:extLst>
          </p:cNvPr>
          <p:cNvSpPr>
            <a:spLocks noGrp="1"/>
          </p:cNvSpPr>
          <p:nvPr>
            <p:ph idx="12"/>
          </p:nvPr>
        </p:nvSpPr>
        <p:spPr/>
        <p:txBody>
          <a:bodyPr/>
          <a:lstStyle/>
          <a:p>
            <a:r>
              <a:rPr lang="en-US" dirty="0"/>
              <a:t>Surgical/Anesthetic Factors</a:t>
            </a:r>
          </a:p>
        </p:txBody>
      </p:sp>
    </p:spTree>
    <p:extLst>
      <p:ext uri="{BB962C8B-B14F-4D97-AF65-F5344CB8AC3E}">
        <p14:creationId xmlns:p14="http://schemas.microsoft.com/office/powerpoint/2010/main" val="1882113355"/>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3.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{E85BFADC-38C9-4F20-AFA9-E101DBFEAC51}tf45331398_win32</Template>
  <TotalTime>1551</TotalTime>
  <Words>5180</Words>
  <Application>Microsoft Office PowerPoint</Application>
  <PresentationFormat>Widescreen</PresentationFormat>
  <Paragraphs>462</Paragraphs>
  <Slides>46</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Roboto</vt:lpstr>
      <vt:lpstr>Tenorite</vt:lpstr>
      <vt:lpstr>Office Theme</vt:lpstr>
      <vt:lpstr>Pediatric PACU Pitfalls</vt:lpstr>
      <vt:lpstr>Items for discussion</vt:lpstr>
      <vt:lpstr>PowerPoint Presentation</vt:lpstr>
      <vt:lpstr>What is Emergence Delirium</vt:lpstr>
      <vt:lpstr>Definition</vt:lpstr>
      <vt:lpstr>History</vt:lpstr>
      <vt:lpstr>Clincal Presentation</vt:lpstr>
      <vt:lpstr>Causes of harm</vt:lpstr>
      <vt:lpstr>Risk Factors</vt:lpstr>
      <vt:lpstr>Risk Factors – volatile anesthetic</vt:lpstr>
      <vt:lpstr>Risk Factors – volatile anesthetic</vt:lpstr>
      <vt:lpstr>Risk factors – type of surgery</vt:lpstr>
      <vt:lpstr>Behavioral risk?</vt:lpstr>
      <vt:lpstr>Pathogenesis</vt:lpstr>
      <vt:lpstr>Diagnosis</vt:lpstr>
      <vt:lpstr>Pediatric Anesthesia Emergence Delirium (PAED) scale</vt:lpstr>
      <vt:lpstr>Prevention</vt:lpstr>
      <vt:lpstr>Preoperative anxiety modification</vt:lpstr>
      <vt:lpstr>Prevention</vt:lpstr>
      <vt:lpstr>Treatment</vt:lpstr>
      <vt:lpstr>Treatment</vt:lpstr>
      <vt:lpstr>Treatment</vt:lpstr>
      <vt:lpstr>PowerPoint Presentation</vt:lpstr>
      <vt:lpstr>PowerPoint Presentation</vt:lpstr>
      <vt:lpstr>Post-operative Nausea and Vomiting</vt:lpstr>
      <vt:lpstr>Causes of harm</vt:lpstr>
      <vt:lpstr>Identifying PONV</vt:lpstr>
      <vt:lpstr>Who is at risk?</vt:lpstr>
      <vt:lpstr>Eberhart Score for POV risk</vt:lpstr>
      <vt:lpstr>Consensus Guidelines risk update</vt:lpstr>
      <vt:lpstr>Other Anesthesia factors</vt:lpstr>
      <vt:lpstr>Other Anesthesia factors</vt:lpstr>
      <vt:lpstr>Pharmacologic prophylaxis</vt:lpstr>
      <vt:lpstr>Pharmacologic prophylaxis </vt:lpstr>
      <vt:lpstr>Pharmacologic prophylaxis </vt:lpstr>
      <vt:lpstr>Pharmacologic prophylaxis</vt:lpstr>
      <vt:lpstr>Pharmacologic prophylaxis</vt:lpstr>
      <vt:lpstr>Pharmacologic prophylaxis</vt:lpstr>
      <vt:lpstr>Utility of TIVA vs volatile</vt:lpstr>
      <vt:lpstr>Approach to the patient </vt:lpstr>
      <vt:lpstr>Treatment of PONV</vt:lpstr>
      <vt:lpstr>Treatment of PONV</vt:lpstr>
      <vt:lpstr>Take home points</vt:lpstr>
      <vt:lpstr>Thank you!</vt:lpstr>
      <vt:lpstr>References</vt:lpstr>
      <vt:lpstr>References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PACU Pitfalls</dc:title>
  <dc:creator>Brian Frugoni</dc:creator>
  <cp:lastModifiedBy>Brian Frugoni</cp:lastModifiedBy>
  <cp:revision>12</cp:revision>
  <dcterms:created xsi:type="dcterms:W3CDTF">2023-08-02T22:33:55Z</dcterms:created>
  <dcterms:modified xsi:type="dcterms:W3CDTF">2023-08-06T16:59:24Z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